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76" r:id="rId3"/>
    <p:sldId id="286" r:id="rId4"/>
    <p:sldId id="277" r:id="rId5"/>
    <p:sldId id="278" r:id="rId6"/>
    <p:sldId id="283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7" r:id="rId15"/>
    <p:sldId id="296" r:id="rId16"/>
    <p:sldId id="274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6"/>
  </p:normalViewPr>
  <p:slideViewPr>
    <p:cSldViewPr snapToGrid="0">
      <p:cViewPr varScale="1">
        <p:scale>
          <a:sx n="60" d="100"/>
          <a:sy n="60" d="100"/>
        </p:scale>
        <p:origin x="30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ep de" userId="ebc4f3ba16df9fdd" providerId="LiveId" clId="{3D6725C3-E58E-4405-8DEC-DAE9CBBF30CF}"/>
    <pc:docChg chg="undo custSel addSld delSld modSld">
      <pc:chgData name="deep de" userId="ebc4f3ba16df9fdd" providerId="LiveId" clId="{3D6725C3-E58E-4405-8DEC-DAE9CBBF30CF}" dt="2024-09-22T19:27:37.291" v="314" actId="47"/>
      <pc:docMkLst>
        <pc:docMk/>
      </pc:docMkLst>
      <pc:sldChg chg="addSp delSp modSp mod">
        <pc:chgData name="deep de" userId="ebc4f3ba16df9fdd" providerId="LiveId" clId="{3D6725C3-E58E-4405-8DEC-DAE9CBBF30CF}" dt="2024-09-22T18:56:23.979" v="76" actId="113"/>
        <pc:sldMkLst>
          <pc:docMk/>
          <pc:sldMk cId="1643288952" sldId="277"/>
        </pc:sldMkLst>
        <pc:spChg chg="mod">
          <ac:chgData name="deep de" userId="ebc4f3ba16df9fdd" providerId="LiveId" clId="{3D6725C3-E58E-4405-8DEC-DAE9CBBF30CF}" dt="2024-09-22T18:45:51.132" v="37" actId="14100"/>
          <ac:spMkLst>
            <pc:docMk/>
            <pc:sldMk cId="1643288952" sldId="277"/>
            <ac:spMk id="2" creationId="{420C8CC3-7107-300E-F28E-20A5D6EB0AFE}"/>
          </ac:spMkLst>
        </pc:spChg>
        <pc:spChg chg="add del mod">
          <ac:chgData name="deep de" userId="ebc4f3ba16df9fdd" providerId="LiveId" clId="{3D6725C3-E58E-4405-8DEC-DAE9CBBF30CF}" dt="2024-09-22T18:47:28.091" v="39"/>
          <ac:spMkLst>
            <pc:docMk/>
            <pc:sldMk cId="1643288952" sldId="277"/>
            <ac:spMk id="5" creationId="{8A36729B-C4CB-407E-837E-91A79CDFAA2F}"/>
          </ac:spMkLst>
        </pc:spChg>
        <pc:graphicFrameChg chg="del">
          <ac:chgData name="deep de" userId="ebc4f3ba16df9fdd" providerId="LiveId" clId="{3D6725C3-E58E-4405-8DEC-DAE9CBBF30CF}" dt="2024-09-22T18:46:02.579" v="38" actId="478"/>
          <ac:graphicFrameMkLst>
            <pc:docMk/>
            <pc:sldMk cId="1643288952" sldId="277"/>
            <ac:graphicFrameMk id="4" creationId="{43287C00-E82D-9489-9CE6-BA6FF4C93359}"/>
          </ac:graphicFrameMkLst>
        </pc:graphicFrameChg>
        <pc:graphicFrameChg chg="add mod modGraphic">
          <ac:chgData name="deep de" userId="ebc4f3ba16df9fdd" providerId="LiveId" clId="{3D6725C3-E58E-4405-8DEC-DAE9CBBF30CF}" dt="2024-09-22T18:56:23.979" v="76" actId="113"/>
          <ac:graphicFrameMkLst>
            <pc:docMk/>
            <pc:sldMk cId="1643288952" sldId="277"/>
            <ac:graphicFrameMk id="8" creationId="{550AD8F8-C42B-4F92-BE48-07509BB59237}"/>
          </ac:graphicFrameMkLst>
        </pc:graphicFrameChg>
        <pc:graphicFrameChg chg="add mod">
          <ac:chgData name="deep de" userId="ebc4f3ba16df9fdd" providerId="LiveId" clId="{3D6725C3-E58E-4405-8DEC-DAE9CBBF30CF}" dt="2024-09-22T18:51:05.098" v="61" actId="14100"/>
          <ac:graphicFrameMkLst>
            <pc:docMk/>
            <pc:sldMk cId="1643288952" sldId="277"/>
            <ac:graphicFrameMk id="9" creationId="{46BFEFF0-0064-4376-BDEB-A2F2D78943F3}"/>
          </ac:graphicFrameMkLst>
        </pc:graphicFrameChg>
      </pc:sldChg>
      <pc:sldChg chg="addSp delSp modSp mod">
        <pc:chgData name="deep de" userId="ebc4f3ba16df9fdd" providerId="LiveId" clId="{3D6725C3-E58E-4405-8DEC-DAE9CBBF30CF}" dt="2024-09-22T19:01:45.566" v="134" actId="404"/>
        <pc:sldMkLst>
          <pc:docMk/>
          <pc:sldMk cId="3942952489" sldId="278"/>
        </pc:sldMkLst>
        <pc:spChg chg="mod">
          <ac:chgData name="deep de" userId="ebc4f3ba16df9fdd" providerId="LiveId" clId="{3D6725C3-E58E-4405-8DEC-DAE9CBBF30CF}" dt="2024-09-22T19:01:45.566" v="134" actId="404"/>
          <ac:spMkLst>
            <pc:docMk/>
            <pc:sldMk cId="3942952489" sldId="278"/>
            <ac:spMk id="2" creationId="{F82FB9C5-183A-3556-D047-215BDB00B71F}"/>
          </ac:spMkLst>
        </pc:spChg>
        <pc:spChg chg="add del mod">
          <ac:chgData name="deep de" userId="ebc4f3ba16df9fdd" providerId="LiveId" clId="{3D6725C3-E58E-4405-8DEC-DAE9CBBF30CF}" dt="2024-09-22T18:53:36.792" v="67"/>
          <ac:spMkLst>
            <pc:docMk/>
            <pc:sldMk cId="3942952489" sldId="278"/>
            <ac:spMk id="5" creationId="{F35B75DF-EFF8-45C8-8F95-072F906BD7CD}"/>
          </ac:spMkLst>
        </pc:spChg>
        <pc:graphicFrameChg chg="del">
          <ac:chgData name="deep de" userId="ebc4f3ba16df9fdd" providerId="LiveId" clId="{3D6725C3-E58E-4405-8DEC-DAE9CBBF30CF}" dt="2024-09-22T18:52:03.702" v="66" actId="478"/>
          <ac:graphicFrameMkLst>
            <pc:docMk/>
            <pc:sldMk cId="3942952489" sldId="278"/>
            <ac:graphicFrameMk id="6" creationId="{2DE29ABF-2F75-58D0-2A5A-72FA8A4E0526}"/>
          </ac:graphicFrameMkLst>
        </pc:graphicFrameChg>
        <pc:graphicFrameChg chg="add mod modGraphic">
          <ac:chgData name="deep de" userId="ebc4f3ba16df9fdd" providerId="LiveId" clId="{3D6725C3-E58E-4405-8DEC-DAE9CBBF30CF}" dt="2024-09-22T18:58:01.899" v="92" actId="114"/>
          <ac:graphicFrameMkLst>
            <pc:docMk/>
            <pc:sldMk cId="3942952489" sldId="278"/>
            <ac:graphicFrameMk id="8" creationId="{25FBA48C-9A20-4277-8346-EACC17ADE275}"/>
          </ac:graphicFrameMkLst>
        </pc:graphicFrameChg>
        <pc:graphicFrameChg chg="add mod modGraphic">
          <ac:chgData name="deep de" userId="ebc4f3ba16df9fdd" providerId="LiveId" clId="{3D6725C3-E58E-4405-8DEC-DAE9CBBF30CF}" dt="2024-09-22T19:00:22.968" v="113" actId="13926"/>
          <ac:graphicFrameMkLst>
            <pc:docMk/>
            <pc:sldMk cId="3942952489" sldId="278"/>
            <ac:graphicFrameMk id="9" creationId="{62EF6EB4-1B4B-48BE-BC43-9004BCA21442}"/>
          </ac:graphicFrameMkLst>
        </pc:graphicFrameChg>
        <pc:graphicFrameChg chg="add mod">
          <ac:chgData name="deep de" userId="ebc4f3ba16df9fdd" providerId="LiveId" clId="{3D6725C3-E58E-4405-8DEC-DAE9CBBF30CF}" dt="2024-09-22T18:59:44.547" v="110" actId="14100"/>
          <ac:graphicFrameMkLst>
            <pc:docMk/>
            <pc:sldMk cId="3942952489" sldId="278"/>
            <ac:graphicFrameMk id="10" creationId="{268C70BC-6FDB-43C6-A4EB-486EEE6875B3}"/>
          </ac:graphicFrameMkLst>
        </pc:graphicFrameChg>
      </pc:sldChg>
      <pc:sldChg chg="del">
        <pc:chgData name="deep de" userId="ebc4f3ba16df9fdd" providerId="LiveId" clId="{3D6725C3-E58E-4405-8DEC-DAE9CBBF30CF}" dt="2024-09-22T19:02:12.029" v="135" actId="47"/>
        <pc:sldMkLst>
          <pc:docMk/>
          <pc:sldMk cId="1572098340" sldId="279"/>
        </pc:sldMkLst>
      </pc:sldChg>
      <pc:sldChg chg="addSp delSp modSp mod">
        <pc:chgData name="deep de" userId="ebc4f3ba16df9fdd" providerId="LiveId" clId="{3D6725C3-E58E-4405-8DEC-DAE9CBBF30CF}" dt="2024-09-22T19:21:23.534" v="286"/>
        <pc:sldMkLst>
          <pc:docMk/>
          <pc:sldMk cId="2646176605" sldId="283"/>
        </pc:sldMkLst>
        <pc:spChg chg="add del mod">
          <ac:chgData name="deep de" userId="ebc4f3ba16df9fdd" providerId="LiveId" clId="{3D6725C3-E58E-4405-8DEC-DAE9CBBF30CF}" dt="2024-09-22T19:05:00.667" v="184"/>
          <ac:spMkLst>
            <pc:docMk/>
            <pc:sldMk cId="2646176605" sldId="283"/>
            <ac:spMk id="3" creationId="{F369FDE5-0E61-4167-A02E-E204B8C7083F}"/>
          </ac:spMkLst>
        </pc:spChg>
        <pc:spChg chg="mod">
          <ac:chgData name="deep de" userId="ebc4f3ba16df9fdd" providerId="LiveId" clId="{3D6725C3-E58E-4405-8DEC-DAE9CBBF30CF}" dt="2024-09-22T19:04:20.188" v="182" actId="404"/>
          <ac:spMkLst>
            <pc:docMk/>
            <pc:sldMk cId="2646176605" sldId="283"/>
            <ac:spMk id="4" creationId="{984B4FB8-6256-4F44-F50B-954ED8BB56A8}"/>
          </ac:spMkLst>
        </pc:spChg>
        <pc:graphicFrameChg chg="del">
          <ac:chgData name="deep de" userId="ebc4f3ba16df9fdd" providerId="LiveId" clId="{3D6725C3-E58E-4405-8DEC-DAE9CBBF30CF}" dt="2024-09-22T19:04:27.823" v="183" actId="478"/>
          <ac:graphicFrameMkLst>
            <pc:docMk/>
            <pc:sldMk cId="2646176605" sldId="283"/>
            <ac:graphicFrameMk id="5" creationId="{19F9EF88-EB9B-04DD-91EC-4006E9AC3D88}"/>
          </ac:graphicFrameMkLst>
        </pc:graphicFrameChg>
        <pc:graphicFrameChg chg="add mod modGraphic">
          <ac:chgData name="deep de" userId="ebc4f3ba16df9fdd" providerId="LiveId" clId="{3D6725C3-E58E-4405-8DEC-DAE9CBBF30CF}" dt="2024-09-22T19:17:25.328" v="276" actId="13926"/>
          <ac:graphicFrameMkLst>
            <pc:docMk/>
            <pc:sldMk cId="2646176605" sldId="283"/>
            <ac:graphicFrameMk id="8" creationId="{2CD8FDAA-D92E-44B1-A64E-E323F5CE40D4}"/>
          </ac:graphicFrameMkLst>
        </pc:graphicFrameChg>
        <pc:graphicFrameChg chg="add del mod modGraphic">
          <ac:chgData name="deep de" userId="ebc4f3ba16df9fdd" providerId="LiveId" clId="{3D6725C3-E58E-4405-8DEC-DAE9CBBF30CF}" dt="2024-09-22T19:16:25.125" v="270" actId="478"/>
          <ac:graphicFrameMkLst>
            <pc:docMk/>
            <pc:sldMk cId="2646176605" sldId="283"/>
            <ac:graphicFrameMk id="9" creationId="{725F38D2-349E-4FEE-A063-E65E0F6DFEC2}"/>
          </ac:graphicFrameMkLst>
        </pc:graphicFrameChg>
        <pc:graphicFrameChg chg="add del mod">
          <ac:chgData name="deep de" userId="ebc4f3ba16df9fdd" providerId="LiveId" clId="{3D6725C3-E58E-4405-8DEC-DAE9CBBF30CF}" dt="2024-09-22T19:16:28.453" v="271" actId="478"/>
          <ac:graphicFrameMkLst>
            <pc:docMk/>
            <pc:sldMk cId="2646176605" sldId="283"/>
            <ac:graphicFrameMk id="10" creationId="{2FFA9370-BEAB-4AFF-BB04-A44B317FAEAB}"/>
          </ac:graphicFrameMkLst>
        </pc:graphicFrameChg>
        <pc:graphicFrameChg chg="add mod">
          <ac:chgData name="deep de" userId="ebc4f3ba16df9fdd" providerId="LiveId" clId="{3D6725C3-E58E-4405-8DEC-DAE9CBBF30CF}" dt="2024-09-22T19:21:23.534" v="286"/>
          <ac:graphicFrameMkLst>
            <pc:docMk/>
            <pc:sldMk cId="2646176605" sldId="283"/>
            <ac:graphicFrameMk id="11" creationId="{7B29DCF5-3552-4330-BB97-F1F1A3B46CB3}"/>
          </ac:graphicFrameMkLst>
        </pc:graphicFrameChg>
      </pc:sldChg>
      <pc:sldChg chg="addSp delSp modSp mod">
        <pc:chgData name="deep de" userId="ebc4f3ba16df9fdd" providerId="LiveId" clId="{3D6725C3-E58E-4405-8DEC-DAE9CBBF30CF}" dt="2024-09-22T18:44:50.901" v="35" actId="20577"/>
        <pc:sldMkLst>
          <pc:docMk/>
          <pc:sldMk cId="2521615323" sldId="286"/>
        </pc:sldMkLst>
        <pc:spChg chg="mod">
          <ac:chgData name="deep de" userId="ebc4f3ba16df9fdd" providerId="LiveId" clId="{3D6725C3-E58E-4405-8DEC-DAE9CBBF30CF}" dt="2024-09-22T18:44:50.901" v="35" actId="20577"/>
          <ac:spMkLst>
            <pc:docMk/>
            <pc:sldMk cId="2521615323" sldId="286"/>
            <ac:spMk id="2" creationId="{A2CD3C5A-CEA8-6DDC-B3F1-41D07C4FA704}"/>
          </ac:spMkLst>
        </pc:spChg>
        <pc:spChg chg="add del mod">
          <ac:chgData name="deep de" userId="ebc4f3ba16df9fdd" providerId="LiveId" clId="{3D6725C3-E58E-4405-8DEC-DAE9CBBF30CF}" dt="2024-09-22T18:43:52.522" v="12" actId="478"/>
          <ac:spMkLst>
            <pc:docMk/>
            <pc:sldMk cId="2521615323" sldId="286"/>
            <ac:spMk id="3" creationId="{75B78EFF-9E62-486B-B817-45207453BB6C}"/>
          </ac:spMkLst>
        </pc:spChg>
        <pc:spChg chg="add del mod">
          <ac:chgData name="deep de" userId="ebc4f3ba16df9fdd" providerId="LiveId" clId="{3D6725C3-E58E-4405-8DEC-DAE9CBBF30CF}" dt="2024-09-22T18:43:26.153" v="3"/>
          <ac:spMkLst>
            <pc:docMk/>
            <pc:sldMk cId="2521615323" sldId="286"/>
            <ac:spMk id="4" creationId="{4ED32B79-B607-406D-8ECB-4E593E45135F}"/>
          </ac:spMkLst>
        </pc:spChg>
        <pc:spChg chg="add del mod">
          <ac:chgData name="deep de" userId="ebc4f3ba16df9fdd" providerId="LiveId" clId="{3D6725C3-E58E-4405-8DEC-DAE9CBBF30CF}" dt="2024-09-22T18:44:05.718" v="14"/>
          <ac:spMkLst>
            <pc:docMk/>
            <pc:sldMk cId="2521615323" sldId="286"/>
            <ac:spMk id="5" creationId="{0E8B56C7-C38F-E96E-3C19-8ACF8AF9E716}"/>
          </ac:spMkLst>
        </pc:spChg>
        <pc:spChg chg="add del mod">
          <ac:chgData name="deep de" userId="ebc4f3ba16df9fdd" providerId="LiveId" clId="{3D6725C3-E58E-4405-8DEC-DAE9CBBF30CF}" dt="2024-09-22T18:43:41.171" v="10" actId="478"/>
          <ac:spMkLst>
            <pc:docMk/>
            <pc:sldMk cId="2521615323" sldId="286"/>
            <ac:spMk id="6" creationId="{60BB2168-5F92-4BFE-86DA-E9167E957D42}"/>
          </ac:spMkLst>
        </pc:spChg>
        <pc:spChg chg="add mod">
          <ac:chgData name="deep de" userId="ebc4f3ba16df9fdd" providerId="LiveId" clId="{3D6725C3-E58E-4405-8DEC-DAE9CBBF30CF}" dt="2024-09-22T18:44:41.562" v="26" actId="1037"/>
          <ac:spMkLst>
            <pc:docMk/>
            <pc:sldMk cId="2521615323" sldId="286"/>
            <ac:spMk id="9" creationId="{8F5825D4-FBEB-41F8-A368-7B5D28ABF35B}"/>
          </ac:spMkLst>
        </pc:spChg>
      </pc:sldChg>
      <pc:sldChg chg="del">
        <pc:chgData name="deep de" userId="ebc4f3ba16df9fdd" providerId="LiveId" clId="{3D6725C3-E58E-4405-8DEC-DAE9CBBF30CF}" dt="2024-09-22T19:27:37.291" v="314" actId="47"/>
        <pc:sldMkLst>
          <pc:docMk/>
          <pc:sldMk cId="1409658235" sldId="287"/>
        </pc:sldMkLst>
      </pc:sldChg>
      <pc:sldChg chg="addSp delSp modSp add mod">
        <pc:chgData name="deep de" userId="ebc4f3ba16df9fdd" providerId="LiveId" clId="{3D6725C3-E58E-4405-8DEC-DAE9CBBF30CF}" dt="2024-09-22T19:27:04.595" v="313" actId="20577"/>
        <pc:sldMkLst>
          <pc:docMk/>
          <pc:sldMk cId="4070145659" sldId="288"/>
        </pc:sldMkLst>
        <pc:spChg chg="add del mod">
          <ac:chgData name="deep de" userId="ebc4f3ba16df9fdd" providerId="LiveId" clId="{3D6725C3-E58E-4405-8DEC-DAE9CBBF30CF}" dt="2024-09-22T19:25:33.710" v="290"/>
          <ac:spMkLst>
            <pc:docMk/>
            <pc:sldMk cId="4070145659" sldId="288"/>
            <ac:spMk id="3" creationId="{CA52CAA7-5514-4E0F-92E6-8F2A289E9A8C}"/>
          </ac:spMkLst>
        </pc:spChg>
        <pc:spChg chg="mod">
          <ac:chgData name="deep de" userId="ebc4f3ba16df9fdd" providerId="LiveId" clId="{3D6725C3-E58E-4405-8DEC-DAE9CBBF30CF}" dt="2024-09-22T19:27:04.595" v="313" actId="20577"/>
          <ac:spMkLst>
            <pc:docMk/>
            <pc:sldMk cId="4070145659" sldId="288"/>
            <ac:spMk id="4" creationId="{984B4FB8-6256-4F44-F50B-954ED8BB56A8}"/>
          </ac:spMkLst>
        </pc:spChg>
        <pc:spChg chg="add del mod">
          <ac:chgData name="deep de" userId="ebc4f3ba16df9fdd" providerId="LiveId" clId="{3D6725C3-E58E-4405-8DEC-DAE9CBBF30CF}" dt="2024-09-22T19:26:34.327" v="297"/>
          <ac:spMkLst>
            <pc:docMk/>
            <pc:sldMk cId="4070145659" sldId="288"/>
            <ac:spMk id="10" creationId="{7819122E-6A9B-42A6-9EA3-27B814C5AE26}"/>
          </ac:spMkLst>
        </pc:spChg>
        <pc:graphicFrameChg chg="del">
          <ac:chgData name="deep de" userId="ebc4f3ba16df9fdd" providerId="LiveId" clId="{3D6725C3-E58E-4405-8DEC-DAE9CBBF30CF}" dt="2024-09-22T19:25:11.714" v="288" actId="478"/>
          <ac:graphicFrameMkLst>
            <pc:docMk/>
            <pc:sldMk cId="4070145659" sldId="288"/>
            <ac:graphicFrameMk id="8" creationId="{2CD8FDAA-D92E-44B1-A64E-E323F5CE40D4}"/>
          </ac:graphicFrameMkLst>
        </pc:graphicFrameChg>
        <pc:graphicFrameChg chg="del">
          <ac:chgData name="deep de" userId="ebc4f3ba16df9fdd" providerId="LiveId" clId="{3D6725C3-E58E-4405-8DEC-DAE9CBBF30CF}" dt="2024-09-22T19:25:16.329" v="289" actId="478"/>
          <ac:graphicFrameMkLst>
            <pc:docMk/>
            <pc:sldMk cId="4070145659" sldId="288"/>
            <ac:graphicFrameMk id="11" creationId="{7B29DCF5-3552-4330-BB97-F1F1A3B46CB3}"/>
          </ac:graphicFrameMkLst>
        </pc:graphicFrameChg>
        <pc:picChg chg="add del mod">
          <ac:chgData name="deep de" userId="ebc4f3ba16df9fdd" providerId="LiveId" clId="{3D6725C3-E58E-4405-8DEC-DAE9CBBF30CF}" dt="2024-09-22T19:26:00.161" v="296" actId="478"/>
          <ac:picMkLst>
            <pc:docMk/>
            <pc:sldMk cId="4070145659" sldId="288"/>
            <ac:picMk id="5" creationId="{A3F6F90E-64B6-4CAD-8FD5-0AEB272A433B}"/>
          </ac:picMkLst>
        </pc:picChg>
        <pc:picChg chg="add mod">
          <ac:chgData name="deep de" userId="ebc4f3ba16df9fdd" providerId="LiveId" clId="{3D6725C3-E58E-4405-8DEC-DAE9CBBF30CF}" dt="2024-09-22T19:26:42.180" v="298" actId="1076"/>
          <ac:picMkLst>
            <pc:docMk/>
            <pc:sldMk cId="4070145659" sldId="288"/>
            <ac:picMk id="12" creationId="{9C1E3AB0-A0C1-4F32-840D-91D7FD6B285E}"/>
          </ac:picMkLst>
        </pc:picChg>
      </pc:sldChg>
      <pc:sldChg chg="del">
        <pc:chgData name="deep de" userId="ebc4f3ba16df9fdd" providerId="LiveId" clId="{3D6725C3-E58E-4405-8DEC-DAE9CBBF30CF}" dt="2024-09-22T19:02:12.029" v="135" actId="47"/>
        <pc:sldMkLst>
          <pc:docMk/>
          <pc:sldMk cId="1849997620" sldId="289"/>
        </pc:sldMkLst>
      </pc:sldChg>
      <pc:sldChg chg="del">
        <pc:chgData name="deep de" userId="ebc4f3ba16df9fdd" providerId="LiveId" clId="{3D6725C3-E58E-4405-8DEC-DAE9CBBF30CF}" dt="2024-09-22T19:02:12.029" v="135" actId="47"/>
        <pc:sldMkLst>
          <pc:docMk/>
          <pc:sldMk cId="1263127112" sldId="290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ebc4f3ba16df9fdd/Desktop/Anudip/Anudip/Project/Expense%20details%20for%20June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ebc4f3ba16df9fdd/Desktop/Anudip/Anudip/Project/Expense%20details%20for%20June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ebc4f3ba16df9fdd/Desktop/Anudip/Anudip/Project/Expense%20details%20for%20June%20(1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nudip\Project\Expense%20details%20for%206%20months%20(1)%20(1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Anudip\Project\Expense%20details%20for%206%20months%20(1)%20(1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[Expense details for June (1).xlsx]Q1!PivotTable6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Expense in percentage %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5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5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'Q1'!$B$3:$B$4</c:f>
              <c:strCache>
                <c:ptCount val="1"/>
                <c:pt idx="0">
                  <c:v>Sum of Expense (INR)2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A311-4D23-999E-64C1FD12D19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A311-4D23-999E-64C1FD12D19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A311-4D23-999E-64C1FD12D19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A311-4D23-999E-64C1FD12D19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A311-4D23-999E-64C1FD12D19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A311-4D23-999E-64C1FD12D191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A311-4D23-999E-64C1FD12D19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'Q1'!$A$5:$A$12</c:f>
              <c:strCache>
                <c:ptCount val="7"/>
                <c:pt idx="0">
                  <c:v>Doctor and Medicine</c:v>
                </c:pt>
                <c:pt idx="1">
                  <c:v>Entertainment</c:v>
                </c:pt>
                <c:pt idx="2">
                  <c:v>Food</c:v>
                </c:pt>
                <c:pt idx="3">
                  <c:v>Grocery</c:v>
                </c:pt>
                <c:pt idx="4">
                  <c:v>Miscellaneous</c:v>
                </c:pt>
                <c:pt idx="5">
                  <c:v>Shopping</c:v>
                </c:pt>
                <c:pt idx="6">
                  <c:v>Ticket and Bills</c:v>
                </c:pt>
              </c:strCache>
            </c:strRef>
          </c:cat>
          <c:val>
            <c:numRef>
              <c:f>'Q1'!$B$5:$B$12</c:f>
              <c:numCache>
                <c:formatCode>General</c:formatCode>
                <c:ptCount val="7"/>
                <c:pt idx="0">
                  <c:v>450</c:v>
                </c:pt>
                <c:pt idx="1">
                  <c:v>1000</c:v>
                </c:pt>
                <c:pt idx="2">
                  <c:v>850</c:v>
                </c:pt>
                <c:pt idx="3">
                  <c:v>4690</c:v>
                </c:pt>
                <c:pt idx="4">
                  <c:v>500</c:v>
                </c:pt>
                <c:pt idx="5">
                  <c:v>3500</c:v>
                </c:pt>
                <c:pt idx="6">
                  <c:v>2570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A311-4D23-999E-64C1FD12D191}"/>
            </c:ext>
          </c:extLst>
        </c:ser>
        <c:ser>
          <c:idx val="1"/>
          <c:order val="1"/>
          <c:tx>
            <c:strRef>
              <c:f>'Q1'!$C$3:$C$4</c:f>
              <c:strCache>
                <c:ptCount val="1"/>
                <c:pt idx="0">
                  <c:v>Sum of Expense (INR)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0-A311-4D23-999E-64C1FD12D19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2-A311-4D23-999E-64C1FD12D19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4-A311-4D23-999E-64C1FD12D19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6-A311-4D23-999E-64C1FD12D19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8-A311-4D23-999E-64C1FD12D19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A-A311-4D23-999E-64C1FD12D191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C-A311-4D23-999E-64C1FD12D19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'Q1'!$A$5:$A$12</c:f>
              <c:strCache>
                <c:ptCount val="7"/>
                <c:pt idx="0">
                  <c:v>Doctor and Medicine</c:v>
                </c:pt>
                <c:pt idx="1">
                  <c:v>Entertainment</c:v>
                </c:pt>
                <c:pt idx="2">
                  <c:v>Food</c:v>
                </c:pt>
                <c:pt idx="3">
                  <c:v>Grocery</c:v>
                </c:pt>
                <c:pt idx="4">
                  <c:v>Miscellaneous</c:v>
                </c:pt>
                <c:pt idx="5">
                  <c:v>Shopping</c:v>
                </c:pt>
                <c:pt idx="6">
                  <c:v>Ticket and Bills</c:v>
                </c:pt>
              </c:strCache>
            </c:strRef>
          </c:cat>
          <c:val>
            <c:numRef>
              <c:f>'Q1'!$C$5:$C$12</c:f>
              <c:numCache>
                <c:formatCode>0.00%</c:formatCode>
                <c:ptCount val="7"/>
                <c:pt idx="0">
                  <c:v>3.3185840707964605E-2</c:v>
                </c:pt>
                <c:pt idx="1">
                  <c:v>7.3746312684365781E-2</c:v>
                </c:pt>
                <c:pt idx="2">
                  <c:v>6.268436578171091E-2</c:v>
                </c:pt>
                <c:pt idx="3">
                  <c:v>0.34587020648967554</c:v>
                </c:pt>
                <c:pt idx="4">
                  <c:v>3.687315634218289E-2</c:v>
                </c:pt>
                <c:pt idx="5">
                  <c:v>0.25811209439528021</c:v>
                </c:pt>
                <c:pt idx="6">
                  <c:v>0.18952802359882007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D-A311-4D23-999E-64C1FD12D191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ysClr val="window" lastClr="FFFFFF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[Expense details for June (1).xlsx]Q2!PivotTable1</c:name>
    <c:fmtId val="-1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"/>
        <c:spPr>
          <a:solidFill>
            <a:schemeClr val="accent1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'Q2'!$E$3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9BFE-4218-B3AA-5E95D74B381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9BFE-4218-B3AA-5E95D74B381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9BFE-4218-B3AA-5E95D74B381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9BFE-4218-B3AA-5E95D74B381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9BFE-4218-B3AA-5E95D74B3817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9BFE-4218-B3AA-5E95D74B3817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D-9BFE-4218-B3AA-5E95D74B381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'Q2'!$D$4:$D$14</c:f>
              <c:multiLvlStrCache>
                <c:ptCount val="7"/>
                <c:lvl>
                  <c:pt idx="0">
                    <c:v>Movie</c:v>
                  </c:pt>
                  <c:pt idx="1">
                    <c:v>Shoes</c:v>
                  </c:pt>
                  <c:pt idx="2">
                    <c:v>Tshirt and Jeans</c:v>
                  </c:pt>
                  <c:pt idx="3">
                    <c:v>Electricity bill</c:v>
                  </c:pt>
                  <c:pt idx="4">
                    <c:v>Gas</c:v>
                  </c:pt>
                  <c:pt idx="5">
                    <c:v>House help</c:v>
                  </c:pt>
                  <c:pt idx="6">
                    <c:v>Railway monthly ticket</c:v>
                  </c:pt>
                </c:lvl>
                <c:lvl>
                  <c:pt idx="0">
                    <c:v>Entertainment</c:v>
                  </c:pt>
                  <c:pt idx="1">
                    <c:v>Shopping</c:v>
                  </c:pt>
                  <c:pt idx="3">
                    <c:v>Ticket and Bills</c:v>
                  </c:pt>
                </c:lvl>
              </c:multiLvlStrCache>
            </c:multiLvlStrRef>
          </c:cat>
          <c:val>
            <c:numRef>
              <c:f>'Q2'!$E$4:$E$14</c:f>
              <c:numCache>
                <c:formatCode>General</c:formatCode>
                <c:ptCount val="7"/>
                <c:pt idx="0">
                  <c:v>1000</c:v>
                </c:pt>
                <c:pt idx="1">
                  <c:v>1000</c:v>
                </c:pt>
                <c:pt idx="2">
                  <c:v>2500</c:v>
                </c:pt>
                <c:pt idx="3">
                  <c:v>370</c:v>
                </c:pt>
                <c:pt idx="4">
                  <c:v>850</c:v>
                </c:pt>
                <c:pt idx="5">
                  <c:v>1000</c:v>
                </c:pt>
                <c:pt idx="6">
                  <c:v>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BFE-4218-B3AA-5E95D74B3817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6051740585472007"/>
          <c:y val="0.23027132545931756"/>
          <c:w val="0.32114598641770958"/>
          <c:h val="0.6238953412073490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[Expense details for June (1).xlsx]Q3!PivotTable4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'Q3'!$B$3:$B$4</c:f>
              <c:strCache>
                <c:ptCount val="1"/>
                <c:pt idx="0">
                  <c:v>Count of Expense (INR)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'Q3'!$A$5:$A$29</c:f>
              <c:multiLvlStrCache>
                <c:ptCount val="17"/>
                <c:lvl>
                  <c:pt idx="0">
                    <c:v>Mother's Medicine</c:v>
                  </c:pt>
                  <c:pt idx="1">
                    <c:v>Movie</c:v>
                  </c:pt>
                  <c:pt idx="2">
                    <c:v>Chips and Fries</c:v>
                  </c:pt>
                  <c:pt idx="3">
                    <c:v>Online Food Order</c:v>
                  </c:pt>
                  <c:pt idx="4">
                    <c:v>Beverages</c:v>
                  </c:pt>
                  <c:pt idx="5">
                    <c:v>Bread and bakery</c:v>
                  </c:pt>
                  <c:pt idx="6">
                    <c:v>Foodgrains and cereals</c:v>
                  </c:pt>
                  <c:pt idx="7">
                    <c:v>Fruit</c:v>
                  </c:pt>
                  <c:pt idx="8">
                    <c:v>Oil and spices</c:v>
                  </c:pt>
                  <c:pt idx="9">
                    <c:v>Vegetables</c:v>
                  </c:pt>
                  <c:pt idx="10">
                    <c:v>Sister's birthday gift</c:v>
                  </c:pt>
                  <c:pt idx="11">
                    <c:v>Shoes</c:v>
                  </c:pt>
                  <c:pt idx="12">
                    <c:v>Tshirt and Jeans</c:v>
                  </c:pt>
                  <c:pt idx="13">
                    <c:v>Electricity bill</c:v>
                  </c:pt>
                  <c:pt idx="14">
                    <c:v>Gas</c:v>
                  </c:pt>
                  <c:pt idx="15">
                    <c:v>House help</c:v>
                  </c:pt>
                  <c:pt idx="16">
                    <c:v>Railway monthly ticket</c:v>
                  </c:pt>
                </c:lvl>
                <c:lvl>
                  <c:pt idx="0">
                    <c:v>Doctor and Medicine</c:v>
                  </c:pt>
                  <c:pt idx="1">
                    <c:v>Entertainment</c:v>
                  </c:pt>
                  <c:pt idx="2">
                    <c:v>Food</c:v>
                  </c:pt>
                  <c:pt idx="4">
                    <c:v>Grocery</c:v>
                  </c:pt>
                  <c:pt idx="10">
                    <c:v>Miscellaneous</c:v>
                  </c:pt>
                  <c:pt idx="11">
                    <c:v>Shopping</c:v>
                  </c:pt>
                  <c:pt idx="13">
                    <c:v>Ticket and Bills</c:v>
                  </c:pt>
                </c:lvl>
              </c:multiLvlStrCache>
            </c:multiLvlStrRef>
          </c:cat>
          <c:val>
            <c:numRef>
              <c:f>'Q3'!$B$5:$B$29</c:f>
              <c:numCache>
                <c:formatCode>General</c:formatCode>
                <c:ptCount val="17"/>
                <c:pt idx="0">
                  <c:v>1</c:v>
                </c:pt>
                <c:pt idx="1">
                  <c:v>4</c:v>
                </c:pt>
                <c:pt idx="2">
                  <c:v>2</c:v>
                </c:pt>
                <c:pt idx="3">
                  <c:v>4</c:v>
                </c:pt>
                <c:pt idx="4">
                  <c:v>1</c:v>
                </c:pt>
                <c:pt idx="5">
                  <c:v>3</c:v>
                </c:pt>
                <c:pt idx="6">
                  <c:v>1</c:v>
                </c:pt>
                <c:pt idx="7">
                  <c:v>4</c:v>
                </c:pt>
                <c:pt idx="8">
                  <c:v>1</c:v>
                </c:pt>
                <c:pt idx="9">
                  <c:v>5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E7-4DD1-9F9B-A5669C39D010}"/>
            </c:ext>
          </c:extLst>
        </c:ser>
        <c:ser>
          <c:idx val="1"/>
          <c:order val="1"/>
          <c:tx>
            <c:strRef>
              <c:f>'Q3'!$C$3:$C$4</c:f>
              <c:strCache>
                <c:ptCount val="1"/>
                <c:pt idx="0">
                  <c:v>Sum of Expense (INR)</c:v>
                </c:pt>
              </c:strCache>
            </c:strRef>
          </c:tx>
          <c:spPr>
            <a:gradFill flip="none" rotWithShape="1">
              <a:gsLst>
                <a:gs pos="0">
                  <a:schemeClr val="accent2"/>
                </a:gs>
                <a:gs pos="75000">
                  <a:schemeClr val="accent2">
                    <a:lumMod val="60000"/>
                    <a:lumOff val="40000"/>
                  </a:schemeClr>
                </a:gs>
                <a:gs pos="51000">
                  <a:schemeClr val="accent2">
                    <a:alpha val="75000"/>
                  </a:schemeClr>
                </a:gs>
                <a:gs pos="100000">
                  <a:schemeClr val="accent2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multiLvlStrRef>
              <c:f>'Q3'!$A$5:$A$29</c:f>
              <c:multiLvlStrCache>
                <c:ptCount val="17"/>
                <c:lvl>
                  <c:pt idx="0">
                    <c:v>Mother's Medicine</c:v>
                  </c:pt>
                  <c:pt idx="1">
                    <c:v>Movie</c:v>
                  </c:pt>
                  <c:pt idx="2">
                    <c:v>Chips and Fries</c:v>
                  </c:pt>
                  <c:pt idx="3">
                    <c:v>Online Food Order</c:v>
                  </c:pt>
                  <c:pt idx="4">
                    <c:v>Beverages</c:v>
                  </c:pt>
                  <c:pt idx="5">
                    <c:v>Bread and bakery</c:v>
                  </c:pt>
                  <c:pt idx="6">
                    <c:v>Foodgrains and cereals</c:v>
                  </c:pt>
                  <c:pt idx="7">
                    <c:v>Fruit</c:v>
                  </c:pt>
                  <c:pt idx="8">
                    <c:v>Oil and spices</c:v>
                  </c:pt>
                  <c:pt idx="9">
                    <c:v>Vegetables</c:v>
                  </c:pt>
                  <c:pt idx="10">
                    <c:v>Sister's birthday gift</c:v>
                  </c:pt>
                  <c:pt idx="11">
                    <c:v>Shoes</c:v>
                  </c:pt>
                  <c:pt idx="12">
                    <c:v>Tshirt and Jeans</c:v>
                  </c:pt>
                  <c:pt idx="13">
                    <c:v>Electricity bill</c:v>
                  </c:pt>
                  <c:pt idx="14">
                    <c:v>Gas</c:v>
                  </c:pt>
                  <c:pt idx="15">
                    <c:v>House help</c:v>
                  </c:pt>
                  <c:pt idx="16">
                    <c:v>Railway monthly ticket</c:v>
                  </c:pt>
                </c:lvl>
                <c:lvl>
                  <c:pt idx="0">
                    <c:v>Doctor and Medicine</c:v>
                  </c:pt>
                  <c:pt idx="1">
                    <c:v>Entertainment</c:v>
                  </c:pt>
                  <c:pt idx="2">
                    <c:v>Food</c:v>
                  </c:pt>
                  <c:pt idx="4">
                    <c:v>Grocery</c:v>
                  </c:pt>
                  <c:pt idx="10">
                    <c:v>Miscellaneous</c:v>
                  </c:pt>
                  <c:pt idx="11">
                    <c:v>Shopping</c:v>
                  </c:pt>
                  <c:pt idx="13">
                    <c:v>Ticket and Bills</c:v>
                  </c:pt>
                </c:lvl>
              </c:multiLvlStrCache>
            </c:multiLvlStrRef>
          </c:cat>
          <c:val>
            <c:numRef>
              <c:f>'Q3'!$C$5:$C$29</c:f>
              <c:numCache>
                <c:formatCode>General</c:formatCode>
                <c:ptCount val="17"/>
                <c:pt idx="0">
                  <c:v>450</c:v>
                </c:pt>
                <c:pt idx="1">
                  <c:v>1000</c:v>
                </c:pt>
                <c:pt idx="2">
                  <c:v>250</c:v>
                </c:pt>
                <c:pt idx="3">
                  <c:v>600</c:v>
                </c:pt>
                <c:pt idx="4">
                  <c:v>250</c:v>
                </c:pt>
                <c:pt idx="5">
                  <c:v>500</c:v>
                </c:pt>
                <c:pt idx="6">
                  <c:v>1050</c:v>
                </c:pt>
                <c:pt idx="7">
                  <c:v>650</c:v>
                </c:pt>
                <c:pt idx="8">
                  <c:v>550</c:v>
                </c:pt>
                <c:pt idx="9">
                  <c:v>1690</c:v>
                </c:pt>
                <c:pt idx="10">
                  <c:v>500</c:v>
                </c:pt>
                <c:pt idx="11">
                  <c:v>1000</c:v>
                </c:pt>
                <c:pt idx="12">
                  <c:v>2500</c:v>
                </c:pt>
                <c:pt idx="13">
                  <c:v>370</c:v>
                </c:pt>
                <c:pt idx="14">
                  <c:v>850</c:v>
                </c:pt>
                <c:pt idx="15">
                  <c:v>1000</c:v>
                </c:pt>
                <c:pt idx="16">
                  <c:v>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2E7-4DD1-9F9B-A5669C39D0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1130763296"/>
        <c:axId val="1130764128"/>
      </c:barChart>
      <c:catAx>
        <c:axId val="1130763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0764128"/>
        <c:crosses val="autoZero"/>
        <c:auto val="1"/>
        <c:lblAlgn val="ctr"/>
        <c:lblOffset val="100"/>
        <c:noMultiLvlLbl val="0"/>
      </c:catAx>
      <c:valAx>
        <c:axId val="1130764128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0763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[Expense details for 6 months (1) (1).xlsx]Q1!PivotTable1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Month-wise trend of expenses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'Q1'!$B$3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'Q1'!$A$4:$A$10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'Q1'!$B$4:$B$10</c:f>
              <c:numCache>
                <c:formatCode>General</c:formatCode>
                <c:ptCount val="6"/>
                <c:pt idx="0">
                  <c:v>13900</c:v>
                </c:pt>
                <c:pt idx="1">
                  <c:v>15620</c:v>
                </c:pt>
                <c:pt idx="2">
                  <c:v>13140</c:v>
                </c:pt>
                <c:pt idx="3">
                  <c:v>14800</c:v>
                </c:pt>
                <c:pt idx="4">
                  <c:v>13370</c:v>
                </c:pt>
                <c:pt idx="5">
                  <c:v>13560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04B-4802-AF47-C1837849FC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88309976"/>
        <c:axId val="388310304"/>
      </c:lineChart>
      <c:catAx>
        <c:axId val="388309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8310304"/>
        <c:crosses val="autoZero"/>
        <c:auto val="1"/>
        <c:lblAlgn val="ctr"/>
        <c:lblOffset val="100"/>
        <c:noMultiLvlLbl val="0"/>
      </c:catAx>
      <c:valAx>
        <c:axId val="388310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83099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4161067366579179"/>
          <c:y val="0.25570574511519389"/>
          <c:w val="0.13894488188976378"/>
          <c:h val="8.1597769028871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[Expense details for 6 months (1) (1).xlsx]Q4!PivotTable3</c:name>
    <c:fmtId val="6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8025371828521428E-2"/>
          <c:y val="0.18318185004322532"/>
          <c:w val="0.52753018372703409"/>
          <c:h val="0.6910961055684062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'Q4'!$B$3:$B$5</c:f>
              <c:strCache>
                <c:ptCount val="1"/>
                <c:pt idx="0">
                  <c:v>Entertainment - Movie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'Q4'!$A$6:$A$12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'Q4'!$B$6:$B$12</c:f>
              <c:numCache>
                <c:formatCode>General</c:formatCode>
                <c:ptCount val="6"/>
                <c:pt idx="0">
                  <c:v>250</c:v>
                </c:pt>
                <c:pt idx="2">
                  <c:v>500</c:v>
                </c:pt>
                <c:pt idx="3">
                  <c:v>250</c:v>
                </c:pt>
                <c:pt idx="4">
                  <c:v>500</c:v>
                </c:pt>
                <c:pt idx="5">
                  <c:v>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92-4577-931A-F494435A035B}"/>
            </c:ext>
          </c:extLst>
        </c:ser>
        <c:ser>
          <c:idx val="1"/>
          <c:order val="1"/>
          <c:tx>
            <c:strRef>
              <c:f>'Q4'!$C$3:$C$5</c:f>
              <c:strCache>
                <c:ptCount val="1"/>
                <c:pt idx="0">
                  <c:v>Entertainment - North Bengal Trip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'Q4'!$A$6:$A$12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'Q4'!$C$6:$C$12</c:f>
              <c:numCache>
                <c:formatCode>General</c:formatCode>
                <c:ptCount val="6"/>
                <c:pt idx="1">
                  <c:v>7500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92-4577-931A-F494435A035B}"/>
            </c:ext>
          </c:extLst>
        </c:ser>
        <c:ser>
          <c:idx val="2"/>
          <c:order val="2"/>
          <c:tx>
            <c:strRef>
              <c:f>'Q4'!$D$3:$D$5</c:f>
              <c:strCache>
                <c:ptCount val="1"/>
                <c:pt idx="0">
                  <c:v>Entertainment - Outing with friends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'Q4'!$A$6:$A$12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'Q4'!$D$6:$D$12</c:f>
              <c:numCache>
                <c:formatCode>General</c:formatCode>
                <c:ptCount val="6"/>
                <c:pt idx="3">
                  <c:v>1000</c:v>
                </c:pt>
                <c:pt idx="4">
                  <c:v>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692-4577-931A-F494435A035B}"/>
            </c:ext>
          </c:extLst>
        </c:ser>
        <c:ser>
          <c:idx val="3"/>
          <c:order val="3"/>
          <c:tx>
            <c:strRef>
              <c:f>'Q4'!$F$3:$F$5</c:f>
              <c:strCache>
                <c:ptCount val="1"/>
                <c:pt idx="0">
                  <c:v>Food - Chips and fries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'Q4'!$A$6:$A$12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'Q4'!$F$6:$F$12</c:f>
              <c:numCache>
                <c:formatCode>General</c:formatCode>
                <c:ptCount val="6"/>
                <c:pt idx="0">
                  <c:v>260</c:v>
                </c:pt>
                <c:pt idx="5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692-4577-931A-F494435A035B}"/>
            </c:ext>
          </c:extLst>
        </c:ser>
        <c:ser>
          <c:idx val="4"/>
          <c:order val="4"/>
          <c:tx>
            <c:strRef>
              <c:f>'Q4'!$G$3:$G$5</c:f>
              <c:strCache>
                <c:ptCount val="1"/>
                <c:pt idx="0">
                  <c:v>Food - Dining out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'Q4'!$A$6:$A$12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'Q4'!$G$6:$G$12</c:f>
              <c:numCache>
                <c:formatCode>General</c:formatCode>
                <c:ptCount val="6"/>
                <c:pt idx="0">
                  <c:v>1000</c:v>
                </c:pt>
                <c:pt idx="2">
                  <c:v>800</c:v>
                </c:pt>
                <c:pt idx="3">
                  <c:v>850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692-4577-931A-F494435A035B}"/>
            </c:ext>
          </c:extLst>
        </c:ser>
        <c:ser>
          <c:idx val="5"/>
          <c:order val="5"/>
          <c:tx>
            <c:strRef>
              <c:f>'Q4'!$H$3:$H$5</c:f>
              <c:strCache>
                <c:ptCount val="1"/>
                <c:pt idx="0">
                  <c:v>Food - Online Food order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'Q4'!$A$6:$A$12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'Q4'!$H$6:$H$12</c:f>
              <c:numCache>
                <c:formatCode>General</c:formatCode>
                <c:ptCount val="6"/>
                <c:pt idx="0">
                  <c:v>640</c:v>
                </c:pt>
                <c:pt idx="3">
                  <c:v>540</c:v>
                </c:pt>
                <c:pt idx="5">
                  <c:v>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692-4577-931A-F494435A035B}"/>
            </c:ext>
          </c:extLst>
        </c:ser>
        <c:ser>
          <c:idx val="6"/>
          <c:order val="6"/>
          <c:tx>
            <c:strRef>
              <c:f>'Q4'!$J$3:$J$5</c:f>
              <c:strCache>
                <c:ptCount val="1"/>
                <c:pt idx="0">
                  <c:v>Shopping - Shirts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'Q4'!$A$6:$A$12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'Q4'!$J$6:$J$12</c:f>
              <c:numCache>
                <c:formatCode>General</c:formatCode>
                <c:ptCount val="6"/>
                <c:pt idx="0">
                  <c:v>2000</c:v>
                </c:pt>
                <c:pt idx="4">
                  <c:v>1500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692-4577-931A-F494435A035B}"/>
            </c:ext>
          </c:extLst>
        </c:ser>
        <c:ser>
          <c:idx val="7"/>
          <c:order val="7"/>
          <c:tx>
            <c:strRef>
              <c:f>'Q4'!$K$3:$K$5</c:f>
              <c:strCache>
                <c:ptCount val="1"/>
                <c:pt idx="0">
                  <c:v>Shopping - Shoes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'Q4'!$A$6:$A$12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'Q4'!$K$6:$K$12</c:f>
              <c:numCache>
                <c:formatCode>General</c:formatCode>
                <c:ptCount val="6"/>
                <c:pt idx="2">
                  <c:v>1700</c:v>
                </c:pt>
                <c:pt idx="5">
                  <c:v>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E692-4577-931A-F494435A035B}"/>
            </c:ext>
          </c:extLst>
        </c:ser>
        <c:ser>
          <c:idx val="8"/>
          <c:order val="8"/>
          <c:tx>
            <c:strRef>
              <c:f>'Q4'!$L$3:$L$5</c:f>
              <c:strCache>
                <c:ptCount val="1"/>
                <c:pt idx="0">
                  <c:v>Shopping - Tshirt and Jeans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'Q4'!$A$6:$A$12</c:f>
              <c:strCache>
                <c:ptCount val="6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</c:strCache>
            </c:strRef>
          </c:cat>
          <c:val>
            <c:numRef>
              <c:f>'Q4'!$L$6:$L$12</c:f>
              <c:numCache>
                <c:formatCode>General</c:formatCode>
                <c:ptCount val="6"/>
                <c:pt idx="5">
                  <c:v>2500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692-4577-931A-F494435A03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98450912"/>
        <c:axId val="998455488"/>
      </c:barChart>
      <c:catAx>
        <c:axId val="998450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8455488"/>
        <c:crosses val="autoZero"/>
        <c:auto val="1"/>
        <c:lblAlgn val="ctr"/>
        <c:lblOffset val="100"/>
        <c:noMultiLvlLbl val="0"/>
      </c:catAx>
      <c:valAx>
        <c:axId val="998455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8450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6446422007899897"/>
          <c:y val="3.6227920114576704E-3"/>
          <c:w val="0.33333333333333331"/>
          <c:h val="0.98318885955279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10/18/2024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7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8" y="1906846"/>
            <a:ext cx="8372056" cy="342750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1227315"/>
            <a:ext cx="7414940" cy="578325"/>
          </a:xfrm>
        </p:spPr>
        <p:txBody>
          <a:bodyPr/>
          <a:lstStyle/>
          <a:p>
            <a:r>
              <a:rPr lang="en-US" dirty="0" err="1"/>
              <a:t>Anabil</a:t>
            </a:r>
            <a:r>
              <a:rPr lang="en-US" dirty="0"/>
              <a:t> Sneha de</a:t>
            </a:r>
          </a:p>
        </p:txBody>
      </p:sp>
      <p:pic>
        <p:nvPicPr>
          <p:cNvPr id="4" name="Picture 2" descr="Anudip USA">
            <a:extLst>
              <a:ext uri="{FF2B5EF4-FFF2-40B4-BE49-F238E27FC236}">
                <a16:creationId xmlns:a16="http://schemas.microsoft.com/office/drawing/2014/main" id="{09B89EAF-4833-4E55-AC01-519404FAC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768" y="702317"/>
            <a:ext cx="1202520" cy="53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268941"/>
            <a:ext cx="10122632" cy="1259414"/>
          </a:xfrm>
        </p:spPr>
        <p:txBody>
          <a:bodyPr/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Month-wise trend of expenses of last 6 months (part 2 data)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F062801-DB24-4630-87A4-2DCB9FA89CDC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876445491"/>
              </p:ext>
            </p:extLst>
          </p:nvPr>
        </p:nvGraphicFramePr>
        <p:xfrm>
          <a:off x="850168" y="1946366"/>
          <a:ext cx="4274774" cy="36246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0681">
                  <a:extLst>
                    <a:ext uri="{9D8B030D-6E8A-4147-A177-3AD203B41FA5}">
                      <a16:colId xmlns:a16="http://schemas.microsoft.com/office/drawing/2014/main" val="1327748803"/>
                    </a:ext>
                  </a:extLst>
                </a:gridCol>
                <a:gridCol w="2594093">
                  <a:extLst>
                    <a:ext uri="{9D8B030D-6E8A-4147-A177-3AD203B41FA5}">
                      <a16:colId xmlns:a16="http://schemas.microsoft.com/office/drawing/2014/main" val="3940197685"/>
                    </a:ext>
                  </a:extLst>
                </a:gridCol>
              </a:tblGrid>
              <a:tr h="34609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The month Nitin spent the most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444178"/>
                  </a:ext>
                </a:extLst>
              </a:tr>
              <a:tr h="67358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Months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Sum of Expense (INR)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19064570"/>
                  </a:ext>
                </a:extLst>
              </a:tr>
              <a:tr h="37214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January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13900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20120429"/>
                  </a:ext>
                </a:extLst>
              </a:tr>
              <a:tr h="37214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February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15620</a:t>
                      </a:r>
                      <a:endParaRPr lang="en-US" sz="1100" b="0" i="0" u="none" strike="noStrike" dirty="0">
                        <a:solidFill>
                          <a:srgbClr val="9C000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120145"/>
                  </a:ext>
                </a:extLst>
              </a:tr>
              <a:tr h="37214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March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13140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84929052"/>
                  </a:ext>
                </a:extLst>
              </a:tr>
              <a:tr h="37214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April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14800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09190696"/>
                  </a:ext>
                </a:extLst>
              </a:tr>
              <a:tr h="37214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13370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58537570"/>
                  </a:ext>
                </a:extLst>
              </a:tr>
              <a:tr h="37214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June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13560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2559413"/>
                  </a:ext>
                </a:extLst>
              </a:tr>
              <a:tr h="37214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Grand 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84390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40457240"/>
                  </a:ext>
                </a:extLst>
              </a:tr>
            </a:tbl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5B8FC449-1A19-4526-A4B3-1383A6FBDF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5823830"/>
              </p:ext>
            </p:extLst>
          </p:nvPr>
        </p:nvGraphicFramePr>
        <p:xfrm>
          <a:off x="5325292" y="1946365"/>
          <a:ext cx="5647508" cy="36246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0450740E-F8A9-4346-8C5D-66823A305C64}"/>
              </a:ext>
            </a:extLst>
          </p:cNvPr>
          <p:cNvSpPr/>
          <p:nvPr/>
        </p:nvSpPr>
        <p:spPr>
          <a:xfrm>
            <a:off x="2642586" y="5921737"/>
            <a:ext cx="69068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Nitin spent the most in February month which is 15620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013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717" y="268941"/>
            <a:ext cx="11141534" cy="1259414"/>
          </a:xfrm>
        </p:spPr>
        <p:txBody>
          <a:bodyPr/>
          <a:lstStyle/>
          <a:p>
            <a:pPr lv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Visual representation of expenses against different categories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E9C3119-B921-42F0-984C-EE941ABE2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4754" y="1698171"/>
            <a:ext cx="5782492" cy="3958046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F7BF7D9-BF8B-4023-9175-FC30DCB741E5}"/>
              </a:ext>
            </a:extLst>
          </p:cNvPr>
          <p:cNvSpPr/>
          <p:nvPr/>
        </p:nvSpPr>
        <p:spPr>
          <a:xfrm>
            <a:off x="1882570" y="5921737"/>
            <a:ext cx="84268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Highest and lowest expense amount is 30990 and 4000 respectively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980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717" y="268941"/>
            <a:ext cx="11141534" cy="1259414"/>
          </a:xfrm>
        </p:spPr>
        <p:txBody>
          <a:bodyPr/>
          <a:lstStyle/>
          <a:p>
            <a:pPr lv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Month-wise expense of each category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7BF7D9-BF8B-4023-9175-FC30DCB741E5}"/>
              </a:ext>
            </a:extLst>
          </p:cNvPr>
          <p:cNvSpPr/>
          <p:nvPr/>
        </p:nvSpPr>
        <p:spPr>
          <a:xfrm>
            <a:off x="2491701" y="4381063"/>
            <a:ext cx="68395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Top 2 categories with higher expenses for each month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ED6841-D5E2-41B5-B302-3FF4F6D0CB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490142"/>
              </p:ext>
            </p:extLst>
          </p:nvPr>
        </p:nvGraphicFramePr>
        <p:xfrm>
          <a:off x="1834695" y="1528355"/>
          <a:ext cx="8522608" cy="27135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74693">
                  <a:extLst>
                    <a:ext uri="{9D8B030D-6E8A-4147-A177-3AD203B41FA5}">
                      <a16:colId xmlns:a16="http://schemas.microsoft.com/office/drawing/2014/main" val="87756537"/>
                    </a:ext>
                  </a:extLst>
                </a:gridCol>
                <a:gridCol w="1168287">
                  <a:extLst>
                    <a:ext uri="{9D8B030D-6E8A-4147-A177-3AD203B41FA5}">
                      <a16:colId xmlns:a16="http://schemas.microsoft.com/office/drawing/2014/main" val="2757435992"/>
                    </a:ext>
                  </a:extLst>
                </a:gridCol>
                <a:gridCol w="1005271">
                  <a:extLst>
                    <a:ext uri="{9D8B030D-6E8A-4147-A177-3AD203B41FA5}">
                      <a16:colId xmlns:a16="http://schemas.microsoft.com/office/drawing/2014/main" val="1856777194"/>
                    </a:ext>
                  </a:extLst>
                </a:gridCol>
                <a:gridCol w="937347">
                  <a:extLst>
                    <a:ext uri="{9D8B030D-6E8A-4147-A177-3AD203B41FA5}">
                      <a16:colId xmlns:a16="http://schemas.microsoft.com/office/drawing/2014/main" val="1890373285"/>
                    </a:ext>
                  </a:extLst>
                </a:gridCol>
                <a:gridCol w="896593">
                  <a:extLst>
                    <a:ext uri="{9D8B030D-6E8A-4147-A177-3AD203B41FA5}">
                      <a16:colId xmlns:a16="http://schemas.microsoft.com/office/drawing/2014/main" val="3357656574"/>
                    </a:ext>
                  </a:extLst>
                </a:gridCol>
                <a:gridCol w="937347">
                  <a:extLst>
                    <a:ext uri="{9D8B030D-6E8A-4147-A177-3AD203B41FA5}">
                      <a16:colId xmlns:a16="http://schemas.microsoft.com/office/drawing/2014/main" val="3737143887"/>
                    </a:ext>
                  </a:extLst>
                </a:gridCol>
                <a:gridCol w="710293">
                  <a:extLst>
                    <a:ext uri="{9D8B030D-6E8A-4147-A177-3AD203B41FA5}">
                      <a16:colId xmlns:a16="http://schemas.microsoft.com/office/drawing/2014/main" val="3843853060"/>
                    </a:ext>
                  </a:extLst>
                </a:gridCol>
                <a:gridCol w="992777">
                  <a:extLst>
                    <a:ext uri="{9D8B030D-6E8A-4147-A177-3AD203B41FA5}">
                      <a16:colId xmlns:a16="http://schemas.microsoft.com/office/drawing/2014/main" val="1095279452"/>
                    </a:ext>
                  </a:extLst>
                </a:gridCol>
              </a:tblGrid>
              <a:tr h="27758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Sum of Expense (INR)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Months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70292077"/>
                  </a:ext>
                </a:extLst>
              </a:tr>
              <a:tr h="28738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Month/Category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January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February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March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April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May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June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Grand Total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9801603"/>
                  </a:ext>
                </a:extLst>
              </a:tr>
              <a:tr h="268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Doctor and Medicine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1750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59024104"/>
                  </a:ext>
                </a:extLst>
              </a:tr>
              <a:tr h="268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Entertainment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4948367"/>
                  </a:ext>
                </a:extLst>
              </a:tr>
              <a:tr h="268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Food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1900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1390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4940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88351911"/>
                  </a:ext>
                </a:extLst>
              </a:tr>
              <a:tr h="268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Grocery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4300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6090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5460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5950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4690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30990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99842122"/>
                  </a:ext>
                </a:extLst>
              </a:tr>
              <a:tr h="268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Miscellaneous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720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1300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7720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54625554"/>
                  </a:ext>
                </a:extLst>
              </a:tr>
              <a:tr h="268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Shopping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1700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3500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8700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39855430"/>
                  </a:ext>
                </a:extLst>
              </a:tr>
              <a:tr h="268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Ticket and Bills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2650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2650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2750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2750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2670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2570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16040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28639834"/>
                  </a:ext>
                </a:extLst>
              </a:tr>
              <a:tr h="26856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Grand 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</a:rPr>
                        <a:t>13900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</a:rPr>
                        <a:t>15620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</a:rPr>
                        <a:t>13140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</a:rPr>
                        <a:t>14800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</a:rPr>
                        <a:t>13370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</a:rPr>
                        <a:t>13560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</a:rPr>
                        <a:t>84390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712604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A308BC3-BBEE-40C8-BDCC-56FD8126C5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1162030"/>
              </p:ext>
            </p:extLst>
          </p:nvPr>
        </p:nvGraphicFramePr>
        <p:xfrm>
          <a:off x="1841863" y="4889590"/>
          <a:ext cx="8508273" cy="12107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51898">
                  <a:extLst>
                    <a:ext uri="{9D8B030D-6E8A-4147-A177-3AD203B41FA5}">
                      <a16:colId xmlns:a16="http://schemas.microsoft.com/office/drawing/2014/main" val="4122480538"/>
                    </a:ext>
                  </a:extLst>
                </a:gridCol>
                <a:gridCol w="1265390">
                  <a:extLst>
                    <a:ext uri="{9D8B030D-6E8A-4147-A177-3AD203B41FA5}">
                      <a16:colId xmlns:a16="http://schemas.microsoft.com/office/drawing/2014/main" val="1360227850"/>
                    </a:ext>
                  </a:extLst>
                </a:gridCol>
                <a:gridCol w="1088824">
                  <a:extLst>
                    <a:ext uri="{9D8B030D-6E8A-4147-A177-3AD203B41FA5}">
                      <a16:colId xmlns:a16="http://schemas.microsoft.com/office/drawing/2014/main" val="2474510937"/>
                    </a:ext>
                  </a:extLst>
                </a:gridCol>
                <a:gridCol w="1103537">
                  <a:extLst>
                    <a:ext uri="{9D8B030D-6E8A-4147-A177-3AD203B41FA5}">
                      <a16:colId xmlns:a16="http://schemas.microsoft.com/office/drawing/2014/main" val="1056460406"/>
                    </a:ext>
                  </a:extLst>
                </a:gridCol>
                <a:gridCol w="1074109">
                  <a:extLst>
                    <a:ext uri="{9D8B030D-6E8A-4147-A177-3AD203B41FA5}">
                      <a16:colId xmlns:a16="http://schemas.microsoft.com/office/drawing/2014/main" val="3660508818"/>
                    </a:ext>
                  </a:extLst>
                </a:gridCol>
                <a:gridCol w="1103537">
                  <a:extLst>
                    <a:ext uri="{9D8B030D-6E8A-4147-A177-3AD203B41FA5}">
                      <a16:colId xmlns:a16="http://schemas.microsoft.com/office/drawing/2014/main" val="1171151220"/>
                    </a:ext>
                  </a:extLst>
                </a:gridCol>
                <a:gridCol w="720978">
                  <a:extLst>
                    <a:ext uri="{9D8B030D-6E8A-4147-A177-3AD203B41FA5}">
                      <a16:colId xmlns:a16="http://schemas.microsoft.com/office/drawing/2014/main" val="3790689917"/>
                    </a:ext>
                  </a:extLst>
                </a:gridCol>
              </a:tblGrid>
              <a:tr h="26207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Position / Months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January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February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March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April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>
                          <a:effectLst/>
                        </a:rPr>
                        <a:t>May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June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0517"/>
                  </a:ext>
                </a:extLst>
              </a:tr>
              <a:tr h="47434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1st highest category expense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Grocery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Entertainment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Grocery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Grocery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Grocery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Grocery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61298146"/>
                  </a:ext>
                </a:extLst>
              </a:tr>
              <a:tr h="47434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2nd highest category expense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Ticket and Bills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Grocery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Ticket and Bills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Miscellaneous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Ticket and Bills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Shopping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7592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9999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717" y="268941"/>
            <a:ext cx="11141534" cy="1259414"/>
          </a:xfrm>
        </p:spPr>
        <p:txBody>
          <a:bodyPr/>
          <a:lstStyle/>
          <a:p>
            <a:pPr lvl="0"/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</a:rPr>
              <a:t>Amount spent in each month against different items of Entertainment, Food, and Shopping categories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F7BF7D9-BF8B-4023-9175-FC30DCB741E5}"/>
              </a:ext>
            </a:extLst>
          </p:cNvPr>
          <p:cNvSpPr/>
          <p:nvPr/>
        </p:nvSpPr>
        <p:spPr>
          <a:xfrm>
            <a:off x="769243" y="4075610"/>
            <a:ext cx="102844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June and January months have the highest amount spent for movies and dining out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D56C421-1345-4526-B84A-D1C6BE19E6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354957"/>
              </p:ext>
            </p:extLst>
          </p:nvPr>
        </p:nvGraphicFramePr>
        <p:xfrm>
          <a:off x="384039" y="1632857"/>
          <a:ext cx="11098212" cy="233825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8323">
                  <a:extLst>
                    <a:ext uri="{9D8B030D-6E8A-4147-A177-3AD203B41FA5}">
                      <a16:colId xmlns:a16="http://schemas.microsoft.com/office/drawing/2014/main" val="1046178975"/>
                    </a:ext>
                  </a:extLst>
                </a:gridCol>
                <a:gridCol w="881408">
                  <a:extLst>
                    <a:ext uri="{9D8B030D-6E8A-4147-A177-3AD203B41FA5}">
                      <a16:colId xmlns:a16="http://schemas.microsoft.com/office/drawing/2014/main" val="1318812432"/>
                    </a:ext>
                  </a:extLst>
                </a:gridCol>
                <a:gridCol w="892157">
                  <a:extLst>
                    <a:ext uri="{9D8B030D-6E8A-4147-A177-3AD203B41FA5}">
                      <a16:colId xmlns:a16="http://schemas.microsoft.com/office/drawing/2014/main" val="3380164461"/>
                    </a:ext>
                  </a:extLst>
                </a:gridCol>
                <a:gridCol w="978147">
                  <a:extLst>
                    <a:ext uri="{9D8B030D-6E8A-4147-A177-3AD203B41FA5}">
                      <a16:colId xmlns:a16="http://schemas.microsoft.com/office/drawing/2014/main" val="601015103"/>
                    </a:ext>
                  </a:extLst>
                </a:gridCol>
                <a:gridCol w="1021143">
                  <a:extLst>
                    <a:ext uri="{9D8B030D-6E8A-4147-A177-3AD203B41FA5}">
                      <a16:colId xmlns:a16="http://schemas.microsoft.com/office/drawing/2014/main" val="3426766024"/>
                    </a:ext>
                  </a:extLst>
                </a:gridCol>
                <a:gridCol w="752421">
                  <a:extLst>
                    <a:ext uri="{9D8B030D-6E8A-4147-A177-3AD203B41FA5}">
                      <a16:colId xmlns:a16="http://schemas.microsoft.com/office/drawing/2014/main" val="2367203046"/>
                    </a:ext>
                  </a:extLst>
                </a:gridCol>
                <a:gridCol w="838412">
                  <a:extLst>
                    <a:ext uri="{9D8B030D-6E8A-4147-A177-3AD203B41FA5}">
                      <a16:colId xmlns:a16="http://schemas.microsoft.com/office/drawing/2014/main" val="2946898906"/>
                    </a:ext>
                  </a:extLst>
                </a:gridCol>
                <a:gridCol w="924403">
                  <a:extLst>
                    <a:ext uri="{9D8B030D-6E8A-4147-A177-3AD203B41FA5}">
                      <a16:colId xmlns:a16="http://schemas.microsoft.com/office/drawing/2014/main" val="3346843840"/>
                    </a:ext>
                  </a:extLst>
                </a:gridCol>
                <a:gridCol w="558941">
                  <a:extLst>
                    <a:ext uri="{9D8B030D-6E8A-4147-A177-3AD203B41FA5}">
                      <a16:colId xmlns:a16="http://schemas.microsoft.com/office/drawing/2014/main" val="2803499736"/>
                    </a:ext>
                  </a:extLst>
                </a:gridCol>
                <a:gridCol w="623435">
                  <a:extLst>
                    <a:ext uri="{9D8B030D-6E8A-4147-A177-3AD203B41FA5}">
                      <a16:colId xmlns:a16="http://schemas.microsoft.com/office/drawing/2014/main" val="3441735054"/>
                    </a:ext>
                  </a:extLst>
                </a:gridCol>
                <a:gridCol w="343964">
                  <a:extLst>
                    <a:ext uri="{9D8B030D-6E8A-4147-A177-3AD203B41FA5}">
                      <a16:colId xmlns:a16="http://schemas.microsoft.com/office/drawing/2014/main" val="893381736"/>
                    </a:ext>
                  </a:extLst>
                </a:gridCol>
                <a:gridCol w="816915">
                  <a:extLst>
                    <a:ext uri="{9D8B030D-6E8A-4147-A177-3AD203B41FA5}">
                      <a16:colId xmlns:a16="http://schemas.microsoft.com/office/drawing/2014/main" val="3507327285"/>
                    </a:ext>
                  </a:extLst>
                </a:gridCol>
                <a:gridCol w="773919">
                  <a:extLst>
                    <a:ext uri="{9D8B030D-6E8A-4147-A177-3AD203B41FA5}">
                      <a16:colId xmlns:a16="http://schemas.microsoft.com/office/drawing/2014/main" val="2754011548"/>
                    </a:ext>
                  </a:extLst>
                </a:gridCol>
                <a:gridCol w="604624">
                  <a:extLst>
                    <a:ext uri="{9D8B030D-6E8A-4147-A177-3AD203B41FA5}">
                      <a16:colId xmlns:a16="http://schemas.microsoft.com/office/drawing/2014/main" val="4154217633"/>
                    </a:ext>
                  </a:extLst>
                </a:gridCol>
              </a:tblGrid>
              <a:tr h="33409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Sum of Expense (INR)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Category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extLst>
                  <a:ext uri="{0D108BD9-81ED-4DB2-BD59-A6C34878D82A}">
                    <a16:rowId xmlns:a16="http://schemas.microsoft.com/office/drawing/2014/main" val="4035899572"/>
                  </a:ext>
                </a:extLst>
              </a:tr>
              <a:tr h="334098"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Entertainment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Entertainment Total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Food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Food Total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Shopping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Shopping Total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Grand Total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extLst>
                  <a:ext uri="{0D108BD9-81ED-4DB2-BD59-A6C34878D82A}">
                    <a16:rowId xmlns:a16="http://schemas.microsoft.com/office/drawing/2014/main" val="1914963574"/>
                  </a:ext>
                </a:extLst>
              </a:tr>
              <a:tr h="33409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Months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Movie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North Bengal Trip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Outing with friends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 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Chips and fries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Dining out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Online Food order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 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Shirts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Shoes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Tshirt and Jeans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 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extLst>
                  <a:ext uri="{0D108BD9-81ED-4DB2-BD59-A6C34878D82A}">
                    <a16:rowId xmlns:a16="http://schemas.microsoft.com/office/drawing/2014/main" val="3295101892"/>
                  </a:ext>
                </a:extLst>
              </a:tr>
              <a:tr h="19085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January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260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1000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4150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extLst>
                  <a:ext uri="{0D108BD9-81ED-4DB2-BD59-A6C34878D82A}">
                    <a16:rowId xmlns:a16="http://schemas.microsoft.com/office/drawing/2014/main" val="1487917312"/>
                  </a:ext>
                </a:extLst>
              </a:tr>
              <a:tr h="19085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February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extLst>
                  <a:ext uri="{0D108BD9-81ED-4DB2-BD59-A6C34878D82A}">
                    <a16:rowId xmlns:a16="http://schemas.microsoft.com/office/drawing/2014/main" val="1991828701"/>
                  </a:ext>
                </a:extLst>
              </a:tr>
              <a:tr h="19085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March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1700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1700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extLst>
                  <a:ext uri="{0D108BD9-81ED-4DB2-BD59-A6C34878D82A}">
                    <a16:rowId xmlns:a16="http://schemas.microsoft.com/office/drawing/2014/main" val="4161880398"/>
                  </a:ext>
                </a:extLst>
              </a:tr>
              <a:tr h="19085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April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1390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2640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extLst>
                  <a:ext uri="{0D108BD9-81ED-4DB2-BD59-A6C34878D82A}">
                    <a16:rowId xmlns:a16="http://schemas.microsoft.com/office/drawing/2014/main" val="1893035326"/>
                  </a:ext>
                </a:extLst>
              </a:tr>
              <a:tr h="19085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May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/>
                        </a:rPr>
                        <a:t> 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extLst>
                  <a:ext uri="{0D108BD9-81ED-4DB2-BD59-A6C34878D82A}">
                    <a16:rowId xmlns:a16="http://schemas.microsoft.com/office/drawing/2014/main" val="2969723146"/>
                  </a:ext>
                </a:extLst>
              </a:tr>
              <a:tr h="19085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>
                          <a:effectLst/>
                        </a:rPr>
                        <a:t>June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1000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5350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extLst>
                  <a:ext uri="{0D108BD9-81ED-4DB2-BD59-A6C34878D82A}">
                    <a16:rowId xmlns:a16="http://schemas.microsoft.com/office/drawing/2014/main" val="2125553994"/>
                  </a:ext>
                </a:extLst>
              </a:tr>
              <a:tr h="190851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u="none" strike="noStrike" dirty="0">
                          <a:effectLst/>
                        </a:rPr>
                        <a:t>Grand Total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2500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7500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2000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12000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510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2650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1780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4940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3500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2700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2500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8700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25640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66" marR="8066" marT="8066" marB="0" anchor="b"/>
                </a:tc>
                <a:extLst>
                  <a:ext uri="{0D108BD9-81ED-4DB2-BD59-A6C34878D82A}">
                    <a16:rowId xmlns:a16="http://schemas.microsoft.com/office/drawing/2014/main" val="4112218881"/>
                  </a:ext>
                </a:extLst>
              </a:tr>
            </a:tbl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83D8330-09FE-41BC-90BF-268A3C5343D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5952859"/>
              </p:ext>
            </p:extLst>
          </p:nvPr>
        </p:nvGraphicFramePr>
        <p:xfrm>
          <a:off x="1266825" y="4461574"/>
          <a:ext cx="9658350" cy="24130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14938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A123A5-DFD8-4A66-BD82-9042FB856BA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DC0EF0-804A-4836-8836-D37C6DCF3C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47DCD80-65AD-4AB7-9391-1BFC48E59C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26" y="0"/>
            <a:ext cx="117064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61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5D6A04B-D7D0-412E-893D-E52CD7F5A5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Essential Expenses: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7962B-716C-465C-8E85-11DC6F694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1" y="2605269"/>
            <a:ext cx="4889940" cy="368458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800" dirty="0"/>
              <a:t>These are unavoidable or necessary costs. They include: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Mother's doctor visit, medicine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Grocery (</a:t>
            </a:r>
            <a:r>
              <a:rPr lang="en-US" sz="1800" dirty="0" err="1"/>
              <a:t>Foodgrains</a:t>
            </a:r>
            <a:r>
              <a:rPr lang="en-US" sz="1800" dirty="0"/>
              <a:t>, vegetables, bread, and bakery)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Railway monthly ticket, house help, electricity bill, gas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Basic food items like oil, spices, and snacks.</a:t>
            </a:r>
          </a:p>
          <a:p>
            <a:pPr>
              <a:lnSpc>
                <a:spcPct val="100000"/>
              </a:lnSpc>
            </a:pPr>
            <a:endParaRPr lang="en-US" sz="1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75B8C4-5756-4BC3-AA6B-6216A82A11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Non-Essential Expenses: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FF54160-345B-4776-86EB-373174B633B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800" dirty="0"/>
              <a:t>These are areas where expenses can be minimized to increase savings. They include: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Entertainment (Movies, outings with friends)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Shopping (Shirts, shoes)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Miscellaneous (Brother's tuition fee, sister's birthday gift)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Online food orders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Beverages and snacks that may not be necessary.</a:t>
            </a:r>
          </a:p>
          <a:p>
            <a:pPr>
              <a:lnSpc>
                <a:spcPct val="100000"/>
              </a:lnSpc>
            </a:pPr>
            <a:endParaRPr lang="en-US" sz="18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60D986-F187-4502-B2EC-7B314347E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Based on the last 6 months expense data provided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BEA922-3E9F-440E-B909-2870DD9E023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C43523C-A2D6-4403-8568-BFBE49BB5B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041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4" y="466974"/>
            <a:ext cx="6558245" cy="979204"/>
          </a:xfrm>
        </p:spPr>
        <p:txBody>
          <a:bodyPr/>
          <a:lstStyle/>
          <a:p>
            <a:r>
              <a:rPr lang="en-US" sz="2000" dirty="0"/>
              <a:t>Recommendations for Increasing Savings: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6" y="1175654"/>
            <a:ext cx="6054336" cy="5421089"/>
          </a:xfrm>
        </p:spPr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sz="1100" b="1" dirty="0"/>
              <a:t>Reduce Non-Essential Spending:</a:t>
            </a:r>
            <a:endParaRPr lang="en-US" sz="1100" dirty="0"/>
          </a:p>
          <a:p>
            <a:pPr marL="685800" lvl="1" indent="-228600">
              <a:buFont typeface="+mj-lt"/>
              <a:buAutoNum type="arabicPeriod"/>
            </a:pPr>
            <a:r>
              <a:rPr lang="en-US" sz="1100" b="1" dirty="0">
                <a:solidFill>
                  <a:schemeClr val="bg2">
                    <a:lumMod val="25000"/>
                  </a:schemeClr>
                </a:solidFill>
              </a:rPr>
              <a:t>Entertainment</a:t>
            </a:r>
            <a:r>
              <a:rPr lang="en-US" sz="1100" dirty="0">
                <a:solidFill>
                  <a:schemeClr val="bg2">
                    <a:lumMod val="25000"/>
                  </a:schemeClr>
                </a:solidFill>
              </a:rPr>
              <a:t>: Consider reducing the frequency of movies and outings. Limit outings to special occasions.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100" b="1" dirty="0">
                <a:solidFill>
                  <a:schemeClr val="bg2">
                    <a:lumMod val="25000"/>
                  </a:schemeClr>
                </a:solidFill>
              </a:rPr>
              <a:t>Shopping</a:t>
            </a:r>
            <a:r>
              <a:rPr lang="en-US" sz="1100" dirty="0">
                <a:solidFill>
                  <a:schemeClr val="bg2">
                    <a:lumMod val="25000"/>
                  </a:schemeClr>
                </a:solidFill>
              </a:rPr>
              <a:t>: Reduce shopping for clothes and shoes, especially if they are not urgent. Prioritize necessity over desire.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100" b="1" dirty="0">
                <a:solidFill>
                  <a:schemeClr val="bg2">
                    <a:lumMod val="25000"/>
                  </a:schemeClr>
                </a:solidFill>
              </a:rPr>
              <a:t>Online Food Orders</a:t>
            </a:r>
            <a:r>
              <a:rPr lang="en-US" sz="1100" dirty="0">
                <a:solidFill>
                  <a:schemeClr val="bg2">
                    <a:lumMod val="25000"/>
                  </a:schemeClr>
                </a:solidFill>
              </a:rPr>
              <a:t>: Eating out and ordering food online should be limited. Cooking at home can save a lot over time.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100" b="1" dirty="0"/>
              <a:t>Plan Grocery Expenses:</a:t>
            </a:r>
            <a:endParaRPr lang="en-US" sz="1100" dirty="0"/>
          </a:p>
          <a:p>
            <a:pPr marL="685800" lvl="1" indent="-228600">
              <a:buFont typeface="+mj-lt"/>
              <a:buAutoNum type="arabicPeriod"/>
            </a:pPr>
            <a:r>
              <a:rPr lang="en-US" sz="1100" dirty="0">
                <a:solidFill>
                  <a:schemeClr val="bg2">
                    <a:lumMod val="25000"/>
                  </a:schemeClr>
                </a:solidFill>
              </a:rPr>
              <a:t>Stick to a planned grocery list focusing only on essential items. Avoid unnecessary purchases like excessive snacks and beverages.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sz="1100" dirty="0">
                <a:solidFill>
                  <a:schemeClr val="bg2">
                    <a:lumMod val="25000"/>
                  </a:schemeClr>
                </a:solidFill>
              </a:rPr>
              <a:t>Bulk buying staple items like grains, cereals, and oil might also help reduce costs in the long run.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100" b="1" dirty="0"/>
              <a:t>Track Miscellaneous Expenses:</a:t>
            </a:r>
            <a:endParaRPr lang="en-US" sz="1100" dirty="0"/>
          </a:p>
          <a:p>
            <a:pPr marL="685800" lvl="1" indent="-228600">
              <a:buFont typeface="+mj-lt"/>
              <a:buAutoNum type="arabicPeriod"/>
            </a:pPr>
            <a:r>
              <a:rPr lang="en-US" sz="1100" dirty="0">
                <a:solidFill>
                  <a:schemeClr val="bg2">
                    <a:lumMod val="25000"/>
                  </a:schemeClr>
                </a:solidFill>
              </a:rPr>
              <a:t>Nitin can create a separate budget for birthdays, tuition fees, and other miscellaneous expenses to prevent overspending.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100" b="1" dirty="0"/>
              <a:t>Monitor Utility Bills:</a:t>
            </a:r>
            <a:endParaRPr lang="en-US" sz="1100" dirty="0"/>
          </a:p>
          <a:p>
            <a:pPr marL="685800" lvl="1" indent="-228600">
              <a:buFont typeface="+mj-lt"/>
              <a:buAutoNum type="arabicPeriod"/>
            </a:pPr>
            <a:r>
              <a:rPr lang="en-US" sz="1100" dirty="0">
                <a:solidFill>
                  <a:schemeClr val="bg2">
                    <a:lumMod val="25000"/>
                  </a:schemeClr>
                </a:solidFill>
              </a:rPr>
              <a:t>Ensure efficient use of electricity to reduce utility bills. Simple steps like turning off unused appliances can make a significant difference.</a:t>
            </a:r>
          </a:p>
        </p:txBody>
      </p:sp>
      <p:pic>
        <p:nvPicPr>
          <p:cNvPr id="14" name="Picture Placeholder 14" descr="White modern architecture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84" name="Text Placeholder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 err="1"/>
              <a:t>Anabil</a:t>
            </a:r>
            <a:r>
              <a:rPr lang="en-US" dirty="0"/>
              <a:t> Sneha De</a:t>
            </a:r>
          </a:p>
          <a:p>
            <a:pPr>
              <a:lnSpc>
                <a:spcPct val="100000"/>
              </a:lnSpc>
            </a:pPr>
            <a:r>
              <a:rPr lang="en-US" dirty="0"/>
              <a:t>WBBTI-ANP-C8484</a:t>
            </a:r>
          </a:p>
          <a:p>
            <a:pPr>
              <a:lnSpc>
                <a:spcPct val="100000"/>
              </a:lnSpc>
            </a:pPr>
            <a:r>
              <a:rPr lang="en-US" dirty="0"/>
              <a:t>ID: AF0434575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4" y="884981"/>
            <a:ext cx="3975628" cy="1128519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</a:rPr>
              <a:t>Problem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statement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72518" y="751822"/>
            <a:ext cx="5235294" cy="4913872"/>
          </a:xfrm>
        </p:spPr>
        <p:txBody>
          <a:bodyPr/>
          <a:lstStyle/>
          <a:p>
            <a:pPr marL="0" lvl="1" indent="0">
              <a:spcBef>
                <a:spcPts val="800"/>
              </a:spcBef>
              <a:spcAft>
                <a:spcPts val="800"/>
              </a:spcAft>
              <a:buSzPct val="100000"/>
              <a:buNone/>
            </a:pPr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Nitin works as a graphic designer for a new company. He earns Rs 15,000/- per month. He plans to buy a scooter for his daily commute to the office. </a:t>
            </a:r>
          </a:p>
          <a:p>
            <a:pPr marL="0" lvl="1" indent="0">
              <a:spcBef>
                <a:spcPts val="800"/>
              </a:spcBef>
              <a:spcAft>
                <a:spcPts val="800"/>
              </a:spcAft>
              <a:buSzPct val="100000"/>
              <a:buNone/>
            </a:pPr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For the last couple of months, Nitin cannot save at all for his scooter. His friend </a:t>
            </a:r>
            <a:r>
              <a:rPr lang="en-US" sz="1800" dirty="0" err="1">
                <a:solidFill>
                  <a:schemeClr val="tx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Ayush</a:t>
            </a:r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told him that he needed to figure out where most of the money goes and cut down that expense. </a:t>
            </a:r>
          </a:p>
          <a:p>
            <a:pPr marL="0" lvl="1" indent="0">
              <a:spcBef>
                <a:spcPts val="800"/>
              </a:spcBef>
              <a:spcAft>
                <a:spcPts val="800"/>
              </a:spcAft>
              <a:buSzPct val="100000"/>
              <a:buNone/>
            </a:pPr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Help Nitin increase his savings by removing some unnecessary expenses.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8E2A0D-0010-4C87-9AC6-A5C527E48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3953" y="3087899"/>
            <a:ext cx="1276643" cy="127695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8F5825D4-FBEB-41F8-A368-7B5D28ABF35B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332760" y="3550418"/>
            <a:ext cx="5783473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Help Nitin identify unnecessary expenses and increase savings.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268941"/>
            <a:ext cx="10122632" cy="1259414"/>
          </a:xfrm>
        </p:spPr>
        <p:txBody>
          <a:bodyPr/>
          <a:lstStyle/>
          <a:p>
            <a:r>
              <a:rPr lang="en-US" b="1" dirty="0"/>
              <a:t>Total Expenses Breakdown for June(part 1 data)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50AD8F8-C42B-4F92-BE48-07509BB5923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57676720"/>
              </p:ext>
            </p:extLst>
          </p:nvPr>
        </p:nvGraphicFramePr>
        <p:xfrm>
          <a:off x="850168" y="1698683"/>
          <a:ext cx="5198775" cy="42449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62193">
                  <a:extLst>
                    <a:ext uri="{9D8B030D-6E8A-4147-A177-3AD203B41FA5}">
                      <a16:colId xmlns:a16="http://schemas.microsoft.com/office/drawing/2014/main" val="2028319081"/>
                    </a:ext>
                  </a:extLst>
                </a:gridCol>
                <a:gridCol w="1815445">
                  <a:extLst>
                    <a:ext uri="{9D8B030D-6E8A-4147-A177-3AD203B41FA5}">
                      <a16:colId xmlns:a16="http://schemas.microsoft.com/office/drawing/2014/main" val="2203885756"/>
                    </a:ext>
                  </a:extLst>
                </a:gridCol>
                <a:gridCol w="1721137">
                  <a:extLst>
                    <a:ext uri="{9D8B030D-6E8A-4147-A177-3AD203B41FA5}">
                      <a16:colId xmlns:a16="http://schemas.microsoft.com/office/drawing/2014/main" val="4047079356"/>
                    </a:ext>
                  </a:extLst>
                </a:gridCol>
              </a:tblGrid>
              <a:tr h="331164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Amount spent for each category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5509204"/>
                  </a:ext>
                </a:extLst>
              </a:tr>
              <a:tr h="361269">
                <a:tc>
                  <a:txBody>
                    <a:bodyPr/>
                    <a:lstStyle/>
                    <a:p>
                      <a:pPr algn="l" fontAlgn="b"/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u="none" strike="noStrike" dirty="0">
                          <a:effectLst/>
                        </a:rPr>
                        <a:t>Values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01598149"/>
                  </a:ext>
                </a:extLst>
              </a:tr>
              <a:tr h="36126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u="none" strike="noStrike" dirty="0">
                          <a:effectLst/>
                        </a:rPr>
                        <a:t>Category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Sum of Expense (INR)2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u="none" strike="noStrike" dirty="0">
                          <a:effectLst/>
                        </a:rPr>
                        <a:t>Sum of Expense (INR)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21099243"/>
                  </a:ext>
                </a:extLst>
              </a:tr>
              <a:tr h="66232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Doctor and Medicine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450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3.32%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009315707"/>
                  </a:ext>
                </a:extLst>
              </a:tr>
              <a:tr h="36126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Entertainment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1000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7.37%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53503670"/>
                  </a:ext>
                </a:extLst>
              </a:tr>
              <a:tr h="36126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Food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850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6.27%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8218464"/>
                  </a:ext>
                </a:extLst>
              </a:tr>
              <a:tr h="36126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Grocery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ysClr val="windowText" lastClr="000000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4690</a:t>
                      </a:r>
                      <a:endParaRPr lang="en-IN" sz="1100" b="0" i="0" u="none" strike="noStrike" dirty="0">
                        <a:solidFill>
                          <a:sysClr val="windowText" lastClr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solidFill>
                            <a:sysClr val="windowText" lastClr="000000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34.59%</a:t>
                      </a:r>
                      <a:endParaRPr lang="en-IN" sz="1100" b="0" i="0" u="none" strike="noStrike" dirty="0">
                        <a:solidFill>
                          <a:sysClr val="windowText" lastClr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250459317"/>
                  </a:ext>
                </a:extLst>
              </a:tr>
              <a:tr h="36126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Miscellaneous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</a:rPr>
                        <a:t>500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3.69%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0535753"/>
                  </a:ext>
                </a:extLst>
              </a:tr>
              <a:tr h="36126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Shopping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3500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25.81%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77300408"/>
                  </a:ext>
                </a:extLst>
              </a:tr>
              <a:tr h="36126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Ticket and Bills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2570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18.95%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207801978"/>
                  </a:ext>
                </a:extLst>
              </a:tr>
              <a:tr h="361269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u="none" strike="noStrike" dirty="0">
                          <a:effectLst/>
                        </a:rPr>
                        <a:t>Grand Total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u="none" strike="noStrike" dirty="0">
                          <a:effectLst/>
                        </a:rPr>
                        <a:t>13560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u="none" strike="noStrike" dirty="0">
                          <a:effectLst/>
                        </a:rPr>
                        <a:t>100.00%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656815148"/>
                  </a:ext>
                </a:extLst>
              </a:tr>
            </a:tbl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6BFEFF0-0064-4376-BDEB-A2F2D78943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788441"/>
              </p:ext>
            </p:extLst>
          </p:nvPr>
        </p:nvGraphicFramePr>
        <p:xfrm>
          <a:off x="6143058" y="1698682"/>
          <a:ext cx="4829741" cy="42449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C4DF713E-607A-4C85-BE1B-275F79B4D7FB}"/>
              </a:ext>
            </a:extLst>
          </p:cNvPr>
          <p:cNvSpPr/>
          <p:nvPr/>
        </p:nvSpPr>
        <p:spPr>
          <a:xfrm>
            <a:off x="2339835" y="6235979"/>
            <a:ext cx="71433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2" indent="-285750" algn="just">
              <a:spcBef>
                <a:spcPts val="400"/>
              </a:spcBef>
              <a:spcAft>
                <a:spcPts val="4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</a:rPr>
              <a:t>The category with the highest expense amount is Grocery</a:t>
            </a:r>
          </a:p>
        </p:txBody>
      </p:sp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268941"/>
            <a:ext cx="10122632" cy="1259414"/>
          </a:xfrm>
        </p:spPr>
        <p:txBody>
          <a:bodyPr/>
          <a:lstStyle/>
          <a:p>
            <a:r>
              <a:rPr lang="en-IN" sz="2800" b="1" dirty="0"/>
              <a:t>Entertainment, Tickets and bills and Shopping Expenses</a:t>
            </a:r>
            <a:endParaRPr lang="en-IN" sz="28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25FBA48C-9A20-4277-8346-EACC17ADE275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17089258"/>
              </p:ext>
            </p:extLst>
          </p:nvPr>
        </p:nvGraphicFramePr>
        <p:xfrm>
          <a:off x="850167" y="1528355"/>
          <a:ext cx="4923103" cy="476271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31722">
                  <a:extLst>
                    <a:ext uri="{9D8B030D-6E8A-4147-A177-3AD203B41FA5}">
                      <a16:colId xmlns:a16="http://schemas.microsoft.com/office/drawing/2014/main" val="2308009261"/>
                    </a:ext>
                  </a:extLst>
                </a:gridCol>
                <a:gridCol w="2191381">
                  <a:extLst>
                    <a:ext uri="{9D8B030D-6E8A-4147-A177-3AD203B41FA5}">
                      <a16:colId xmlns:a16="http://schemas.microsoft.com/office/drawing/2014/main" val="2744074101"/>
                    </a:ext>
                  </a:extLst>
                </a:gridCol>
              </a:tblGrid>
              <a:tr h="166646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</a:rPr>
                        <a:t>Amount spent on different items of each category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5185266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b="1" u="none" strike="noStrike" dirty="0">
                          <a:effectLst/>
                        </a:rPr>
                        <a:t>Category/Items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b="1" u="none" strike="noStrike" dirty="0">
                          <a:effectLst/>
                        </a:rPr>
                        <a:t>Sum of Expense (INR)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5414042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Doctor and Medicine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450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77449864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Mother's Medicine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450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87630312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Entertainment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1000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8961988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Movie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09770411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Food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850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742905107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Chips and Fries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250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957908268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Online Food Order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47907847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Grocery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4690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82418005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Beverages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250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65037700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Bread and bakery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03371564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 err="1">
                          <a:effectLst/>
                        </a:rPr>
                        <a:t>Foodgrains</a:t>
                      </a:r>
                      <a:r>
                        <a:rPr lang="en-IN" sz="1000" i="1" u="none" strike="noStrike" dirty="0">
                          <a:effectLst/>
                        </a:rPr>
                        <a:t> and cereals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1050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660486310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Fruit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650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59373051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Oil and spices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550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908390508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Vegetables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1690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97207802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>
                          <a:effectLst/>
                        </a:rPr>
                        <a:t>Miscellaneous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500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0367817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Sister's birthday gift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500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32713106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u="none" strike="noStrike" dirty="0">
                          <a:effectLst/>
                        </a:rPr>
                        <a:t>Shopping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3500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65661810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Shoes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91993758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 err="1">
                          <a:effectLst/>
                        </a:rPr>
                        <a:t>Tshirt</a:t>
                      </a:r>
                      <a:r>
                        <a:rPr lang="en-IN" sz="1000" i="1" u="none" strike="noStrike" dirty="0">
                          <a:effectLst/>
                        </a:rPr>
                        <a:t> and Jeans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2500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835934466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b="0" i="0" u="none" strike="noStrike" dirty="0">
                          <a:effectLst/>
                        </a:rPr>
                        <a:t>Ticket and Bills</a:t>
                      </a:r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2570</a:t>
                      </a:r>
                      <a:endParaRPr lang="en-IN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629954216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Electricity bill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370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645792157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Gas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850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763097717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House help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1000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01354506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i="1" u="none" strike="noStrike" dirty="0">
                          <a:effectLst/>
                        </a:rPr>
                        <a:t>Railway monthly ticket</a:t>
                      </a:r>
                      <a:endParaRPr lang="en-IN" sz="1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3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u="none" strike="noStrike">
                          <a:effectLst/>
                        </a:rPr>
                        <a:t>350</a:t>
                      </a: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14180757"/>
                  </a:ext>
                </a:extLst>
              </a:tr>
              <a:tr h="176772">
                <a:tc>
                  <a:txBody>
                    <a:bodyPr/>
                    <a:lstStyle/>
                    <a:p>
                      <a:pPr algn="l" fontAlgn="b"/>
                      <a:r>
                        <a:rPr lang="en-IN" sz="1000" b="1" u="none" strike="noStrike" dirty="0">
                          <a:effectLst/>
                        </a:rPr>
                        <a:t>Grand Total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000" b="1" u="none" strike="noStrike" dirty="0">
                          <a:effectLst/>
                        </a:rPr>
                        <a:t>13560</a:t>
                      </a:r>
                      <a:endParaRPr lang="en-IN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63543685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2EF6EB4-1B4B-48BE-BC43-9004BCA214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465898"/>
              </p:ext>
            </p:extLst>
          </p:nvPr>
        </p:nvGraphicFramePr>
        <p:xfrm>
          <a:off x="5939460" y="1528355"/>
          <a:ext cx="5033340" cy="2537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41071">
                  <a:extLst>
                    <a:ext uri="{9D8B030D-6E8A-4147-A177-3AD203B41FA5}">
                      <a16:colId xmlns:a16="http://schemas.microsoft.com/office/drawing/2014/main" val="1925231385"/>
                    </a:ext>
                  </a:extLst>
                </a:gridCol>
                <a:gridCol w="3092269">
                  <a:extLst>
                    <a:ext uri="{9D8B030D-6E8A-4147-A177-3AD203B41FA5}">
                      <a16:colId xmlns:a16="http://schemas.microsoft.com/office/drawing/2014/main" val="907850817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Amount spent on different items of Entertainment and Tickets and bills category 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701593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u="none" strike="noStrike" dirty="0">
                          <a:effectLst/>
                        </a:rPr>
                        <a:t>Category/Items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u="none" strike="noStrike" dirty="0">
                          <a:effectLst/>
                        </a:rPr>
                        <a:t>Sum of Expense (INR)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768958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  <a:highlight>
                            <a:srgbClr val="FFFF00"/>
                          </a:highlight>
                        </a:rPr>
                        <a:t>Entertainment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1000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647171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i="1" u="none" strike="noStrike" dirty="0">
                          <a:effectLst/>
                        </a:rPr>
                        <a:t>Movie</a:t>
                      </a:r>
                      <a:endParaRPr lang="en-IN" sz="1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1000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96408302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  <a:highlight>
                            <a:srgbClr val="FFFF00"/>
                          </a:highlight>
                        </a:rPr>
                        <a:t>Shopping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3500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750117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i="1" u="none" strike="noStrike">
                          <a:effectLst/>
                        </a:rPr>
                        <a:t>Shoes</a:t>
                      </a:r>
                      <a:endParaRPr lang="en-IN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1000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964209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i="1" u="none" strike="noStrike" dirty="0" err="1">
                          <a:effectLst/>
                        </a:rPr>
                        <a:t>Tshirt</a:t>
                      </a:r>
                      <a:r>
                        <a:rPr lang="en-IN" sz="1100" i="1" u="none" strike="noStrike" dirty="0">
                          <a:effectLst/>
                        </a:rPr>
                        <a:t> and Jeans</a:t>
                      </a:r>
                      <a:endParaRPr lang="en-IN" sz="1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2500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4582981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  <a:highlight>
                            <a:srgbClr val="FFFF00"/>
                          </a:highlight>
                        </a:rPr>
                        <a:t>Ticket and Bills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2570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245358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i="1" u="none" strike="noStrike">
                          <a:effectLst/>
                        </a:rPr>
                        <a:t>Electricity bill</a:t>
                      </a:r>
                      <a:endParaRPr lang="en-IN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370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0326996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i="1" u="none" strike="noStrike">
                          <a:effectLst/>
                        </a:rPr>
                        <a:t>Gas</a:t>
                      </a:r>
                      <a:endParaRPr lang="en-IN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850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6333560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i="1" u="none" strike="noStrike">
                          <a:effectLst/>
                        </a:rPr>
                        <a:t>House help</a:t>
                      </a:r>
                      <a:endParaRPr lang="en-IN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1000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328171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i="1" u="none" strike="noStrike" dirty="0">
                          <a:effectLst/>
                        </a:rPr>
                        <a:t>Railway monthly ticket</a:t>
                      </a:r>
                      <a:endParaRPr lang="en-IN" sz="11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u="none" strike="noStrike">
                          <a:effectLst/>
                        </a:rPr>
                        <a:t>350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373002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u="none" strike="noStrike" dirty="0">
                          <a:effectLst/>
                        </a:rPr>
                        <a:t>Grand Total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1" u="none" strike="noStrike" dirty="0">
                          <a:effectLst/>
                        </a:rPr>
                        <a:t>7070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47463395"/>
                  </a:ext>
                </a:extLst>
              </a:tr>
            </a:tbl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268C70BC-6FDB-43C6-A4EB-486EEE6875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4344919"/>
              </p:ext>
            </p:extLst>
          </p:nvPr>
        </p:nvGraphicFramePr>
        <p:xfrm>
          <a:off x="5911484" y="4065816"/>
          <a:ext cx="5033340" cy="22252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900" y="426720"/>
            <a:ext cx="10122632" cy="1274355"/>
          </a:xfrm>
        </p:spPr>
        <p:txBody>
          <a:bodyPr/>
          <a:lstStyle/>
          <a:p>
            <a:r>
              <a:rPr lang="en-US" sz="2400" dirty="0"/>
              <a:t>Number of times Nitin spent on different items on each category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2CD8FDAA-D92E-44B1-A64E-E323F5CE40D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77830981"/>
              </p:ext>
            </p:extLst>
          </p:nvPr>
        </p:nvGraphicFramePr>
        <p:xfrm>
          <a:off x="850901" y="1594395"/>
          <a:ext cx="3812539" cy="49604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27741">
                  <a:extLst>
                    <a:ext uri="{9D8B030D-6E8A-4147-A177-3AD203B41FA5}">
                      <a16:colId xmlns:a16="http://schemas.microsoft.com/office/drawing/2014/main" val="1284449727"/>
                    </a:ext>
                  </a:extLst>
                </a:gridCol>
                <a:gridCol w="1239467">
                  <a:extLst>
                    <a:ext uri="{9D8B030D-6E8A-4147-A177-3AD203B41FA5}">
                      <a16:colId xmlns:a16="http://schemas.microsoft.com/office/drawing/2014/main" val="1037860870"/>
                    </a:ext>
                  </a:extLst>
                </a:gridCol>
                <a:gridCol w="1145331">
                  <a:extLst>
                    <a:ext uri="{9D8B030D-6E8A-4147-A177-3AD203B41FA5}">
                      <a16:colId xmlns:a16="http://schemas.microsoft.com/office/drawing/2014/main" val="2224043916"/>
                    </a:ext>
                  </a:extLst>
                </a:gridCol>
              </a:tblGrid>
              <a:tr h="162138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 dirty="0">
                          <a:effectLst/>
                        </a:rPr>
                        <a:t>Times money has been spent against different items of each category 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ctr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4063874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u="none" strike="noStrike" dirty="0">
                          <a:effectLst/>
                        </a:rPr>
                        <a:t>Values</a:t>
                      </a:r>
                      <a:endParaRPr lang="en-IN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604280995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u="none" strike="noStrike" dirty="0">
                          <a:effectLst/>
                        </a:rPr>
                        <a:t>Category/Items</a:t>
                      </a:r>
                      <a:endParaRPr lang="en-IN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u="none" strike="noStrike" dirty="0">
                          <a:effectLst/>
                        </a:rPr>
                        <a:t>Count of Expense (INR)</a:t>
                      </a:r>
                      <a:endParaRPr lang="en-IN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u="none" strike="noStrike" dirty="0">
                          <a:effectLst/>
                        </a:rPr>
                        <a:t>Sum of Expense (INR)</a:t>
                      </a:r>
                      <a:endParaRPr lang="en-IN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2273052314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u="none" strike="noStrike">
                          <a:effectLst/>
                        </a:rPr>
                        <a:t>Doctor and Medicine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450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4269693331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 dirty="0">
                          <a:effectLst/>
                        </a:rPr>
                        <a:t>Mother's Medicine</a:t>
                      </a:r>
                      <a:endParaRPr lang="en-IN" sz="9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450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1216291052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u="none" strike="noStrike">
                          <a:effectLst/>
                        </a:rPr>
                        <a:t>Entertainment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4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 dirty="0">
                          <a:effectLst/>
                        </a:rPr>
                        <a:t>1000</a:t>
                      </a:r>
                      <a:endParaRPr lang="en-IN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2870227231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 dirty="0">
                          <a:effectLst/>
                          <a:highlight>
                            <a:srgbClr val="FFFF00"/>
                          </a:highlight>
                        </a:rPr>
                        <a:t>Movie</a:t>
                      </a:r>
                      <a:endParaRPr lang="en-IN" sz="900" b="0" i="1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  <a:highlight>
                            <a:srgbClr val="FFFF00"/>
                          </a:highlight>
                        </a:rPr>
                        <a:t>4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1000</a:t>
                      </a:r>
                      <a:endParaRPr lang="en-IN" sz="9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2521742554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u="none" strike="noStrike">
                          <a:effectLst/>
                          <a:highlight>
                            <a:srgbClr val="FFFF00"/>
                          </a:highlight>
                        </a:rPr>
                        <a:t>Food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  <a:highlight>
                            <a:srgbClr val="FFFF00"/>
                          </a:highlight>
                        </a:rPr>
                        <a:t>6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850</a:t>
                      </a:r>
                      <a:endParaRPr lang="en-IN" sz="9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1294109348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>
                          <a:effectLst/>
                        </a:rPr>
                        <a:t>Chips and Fries</a:t>
                      </a:r>
                      <a:endParaRPr lang="en-IN" sz="9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2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250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1707323865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 dirty="0">
                          <a:effectLst/>
                          <a:highlight>
                            <a:srgbClr val="FFFF00"/>
                          </a:highlight>
                        </a:rPr>
                        <a:t>Online Food Order</a:t>
                      </a:r>
                      <a:endParaRPr lang="en-IN" sz="900" b="0" i="1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  <a:highlight>
                            <a:srgbClr val="FFFF00"/>
                          </a:highlight>
                        </a:rPr>
                        <a:t>4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600</a:t>
                      </a:r>
                      <a:endParaRPr lang="en-IN" sz="9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1322641189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u="none" strike="noStrike">
                          <a:effectLst/>
                          <a:highlight>
                            <a:srgbClr val="FFFF00"/>
                          </a:highlight>
                        </a:rPr>
                        <a:t>Grocery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  <a:highlight>
                            <a:srgbClr val="FFFF00"/>
                          </a:highlight>
                        </a:rPr>
                        <a:t>15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4690</a:t>
                      </a:r>
                      <a:endParaRPr lang="en-IN" sz="9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3413589296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>
                          <a:effectLst/>
                        </a:rPr>
                        <a:t>Beverages</a:t>
                      </a:r>
                      <a:endParaRPr lang="en-IN" sz="9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250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3731137796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>
                          <a:effectLst/>
                        </a:rPr>
                        <a:t>Bread and bakery</a:t>
                      </a:r>
                      <a:endParaRPr lang="en-IN" sz="9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3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500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3162770013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>
                          <a:effectLst/>
                        </a:rPr>
                        <a:t>Foodgrains and cereals</a:t>
                      </a:r>
                      <a:endParaRPr lang="en-IN" sz="9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1050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1254335826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>
                          <a:effectLst/>
                        </a:rPr>
                        <a:t>Fruit</a:t>
                      </a:r>
                      <a:endParaRPr lang="en-IN" sz="9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4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650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440207765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>
                          <a:effectLst/>
                        </a:rPr>
                        <a:t>Oil and spices</a:t>
                      </a:r>
                      <a:endParaRPr lang="en-IN" sz="9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550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2065609852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 dirty="0">
                          <a:effectLst/>
                        </a:rPr>
                        <a:t>Vegetables</a:t>
                      </a:r>
                      <a:endParaRPr lang="en-IN" sz="9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5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1690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4088746127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u="none" strike="noStrike">
                          <a:effectLst/>
                        </a:rPr>
                        <a:t>Miscellaneous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500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2574812855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 dirty="0">
                          <a:effectLst/>
                        </a:rPr>
                        <a:t>Sister's birthday gift</a:t>
                      </a:r>
                      <a:endParaRPr lang="en-IN" sz="9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500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1029839674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u="none" strike="noStrike">
                          <a:effectLst/>
                          <a:highlight>
                            <a:srgbClr val="FFFF00"/>
                          </a:highlight>
                        </a:rPr>
                        <a:t>Shopping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  <a:highlight>
                            <a:srgbClr val="FFFF00"/>
                          </a:highlight>
                        </a:rPr>
                        <a:t>2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 dirty="0">
                          <a:effectLst/>
                          <a:highlight>
                            <a:srgbClr val="FFFF00"/>
                          </a:highlight>
                        </a:rPr>
                        <a:t>3500</a:t>
                      </a:r>
                      <a:endParaRPr lang="en-IN" sz="900" b="1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854966153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>
                          <a:effectLst/>
                        </a:rPr>
                        <a:t>Shoes</a:t>
                      </a:r>
                      <a:endParaRPr lang="en-IN" sz="9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1000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4165810574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 dirty="0" err="1">
                          <a:effectLst/>
                        </a:rPr>
                        <a:t>Tshirt</a:t>
                      </a:r>
                      <a:r>
                        <a:rPr lang="en-IN" sz="900" i="1" u="none" strike="noStrike" dirty="0">
                          <a:effectLst/>
                        </a:rPr>
                        <a:t> and Jeans</a:t>
                      </a:r>
                      <a:endParaRPr lang="en-IN" sz="9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2500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841579989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u="none" strike="noStrike">
                          <a:effectLst/>
                        </a:rPr>
                        <a:t>Ticket and Bills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4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2570</a:t>
                      </a:r>
                      <a:endParaRPr lang="en-IN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386095989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>
                          <a:effectLst/>
                        </a:rPr>
                        <a:t>Electricity bill</a:t>
                      </a:r>
                      <a:endParaRPr lang="en-IN" sz="9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370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2062590061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>
                          <a:effectLst/>
                        </a:rPr>
                        <a:t>Gas</a:t>
                      </a:r>
                      <a:endParaRPr lang="en-IN" sz="9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850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268325130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>
                          <a:effectLst/>
                        </a:rPr>
                        <a:t>House help</a:t>
                      </a:r>
                      <a:endParaRPr lang="en-IN" sz="9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1000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2471438628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i="1" u="none" strike="noStrike" dirty="0">
                          <a:effectLst/>
                        </a:rPr>
                        <a:t>Railway monthly ticket</a:t>
                      </a:r>
                      <a:endParaRPr lang="en-IN" sz="9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7818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1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u="none" strike="noStrike">
                          <a:effectLst/>
                        </a:rPr>
                        <a:t>350</a:t>
                      </a:r>
                      <a:endParaRPr lang="en-IN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2899302489"/>
                  </a:ext>
                </a:extLst>
              </a:tr>
              <a:tr h="169188"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u="none" strike="noStrike" dirty="0">
                          <a:effectLst/>
                        </a:rPr>
                        <a:t>Grand Total</a:t>
                      </a:r>
                      <a:endParaRPr lang="en-IN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u="none" strike="noStrike" dirty="0">
                          <a:effectLst/>
                        </a:rPr>
                        <a:t>33</a:t>
                      </a:r>
                      <a:endParaRPr lang="en-IN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900" b="1" u="none" strike="noStrike" dirty="0">
                          <a:effectLst/>
                        </a:rPr>
                        <a:t>13560</a:t>
                      </a:r>
                      <a:endParaRPr lang="en-IN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85" marR="6485" marT="6485" marB="0" anchor="b"/>
                </a:tc>
                <a:extLst>
                  <a:ext uri="{0D108BD9-81ED-4DB2-BD59-A6C34878D82A}">
                    <a16:rowId xmlns:a16="http://schemas.microsoft.com/office/drawing/2014/main" val="2942063774"/>
                  </a:ext>
                </a:extLst>
              </a:tr>
            </a:tbl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B29DCF5-3552-4330-BB97-F1F1A3B46C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0722497"/>
              </p:ext>
            </p:extLst>
          </p:nvPr>
        </p:nvGraphicFramePr>
        <p:xfrm>
          <a:off x="4842510" y="1594394"/>
          <a:ext cx="6313170" cy="4960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46176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900" y="426720"/>
            <a:ext cx="10122632" cy="1274355"/>
          </a:xfrm>
        </p:spPr>
        <p:txBody>
          <a:bodyPr/>
          <a:lstStyle/>
          <a:p>
            <a:r>
              <a:rPr lang="en-US" sz="2400" dirty="0"/>
              <a:t>The amount is spent on each item of the categories with the highest and 2nd highest expense amount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9C1E3AB0-A0C1-4F32-840D-91D7FD6B28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693493" y="1701074"/>
            <a:ext cx="6437444" cy="473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145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900" y="426720"/>
            <a:ext cx="10122632" cy="1274355"/>
          </a:xfrm>
        </p:spPr>
        <p:txBody>
          <a:bodyPr/>
          <a:lstStyle/>
          <a:p>
            <a:r>
              <a:rPr lang="en-US" sz="2400" dirty="0"/>
              <a:t>Category comparison to identify less essential spending.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CBED17F-8FF1-478B-B18A-8768DED2BF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4288660"/>
              </p:ext>
            </p:extLst>
          </p:nvPr>
        </p:nvGraphicFramePr>
        <p:xfrm>
          <a:off x="5759450" y="1701075"/>
          <a:ext cx="5214082" cy="24403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2653">
                  <a:extLst>
                    <a:ext uri="{9D8B030D-6E8A-4147-A177-3AD203B41FA5}">
                      <a16:colId xmlns:a16="http://schemas.microsoft.com/office/drawing/2014/main" val="3513878276"/>
                    </a:ext>
                  </a:extLst>
                </a:gridCol>
                <a:gridCol w="1431072">
                  <a:extLst>
                    <a:ext uri="{9D8B030D-6E8A-4147-A177-3AD203B41FA5}">
                      <a16:colId xmlns:a16="http://schemas.microsoft.com/office/drawing/2014/main" val="777522628"/>
                    </a:ext>
                  </a:extLst>
                </a:gridCol>
                <a:gridCol w="1655066">
                  <a:extLst>
                    <a:ext uri="{9D8B030D-6E8A-4147-A177-3AD203B41FA5}">
                      <a16:colId xmlns:a16="http://schemas.microsoft.com/office/drawing/2014/main" val="527951844"/>
                    </a:ext>
                  </a:extLst>
                </a:gridCol>
                <a:gridCol w="584874">
                  <a:extLst>
                    <a:ext uri="{9D8B030D-6E8A-4147-A177-3AD203B41FA5}">
                      <a16:colId xmlns:a16="http://schemas.microsoft.com/office/drawing/2014/main" val="2685364442"/>
                    </a:ext>
                  </a:extLst>
                </a:gridCol>
                <a:gridCol w="1020417">
                  <a:extLst>
                    <a:ext uri="{9D8B030D-6E8A-4147-A177-3AD203B41FA5}">
                      <a16:colId xmlns:a16="http://schemas.microsoft.com/office/drawing/2014/main" val="2960986028"/>
                    </a:ext>
                  </a:extLst>
                </a:gridCol>
              </a:tblGrid>
              <a:tr h="30113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</a:rPr>
                        <a:t>Date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</a:rPr>
                        <a:t>Category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</a:rPr>
                        <a:t>Items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</a:rPr>
                        <a:t>Expense (INR)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</a:rPr>
                        <a:t>Essential/Less essential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13402331"/>
                  </a:ext>
                </a:extLst>
              </a:tr>
              <a:tr h="17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2-Jun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Entertainment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Movie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250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Less essential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37136218"/>
                  </a:ext>
                </a:extLst>
              </a:tr>
              <a:tr h="17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3-Jun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Food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Online Food Order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150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Less essential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1666492"/>
                  </a:ext>
                </a:extLst>
              </a:tr>
              <a:tr h="17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8-Jun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Food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Chips and Fries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Less essential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050796"/>
                  </a:ext>
                </a:extLst>
              </a:tr>
              <a:tr h="17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10-Jun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Shopping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Shoes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1000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Less essential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0919193"/>
                  </a:ext>
                </a:extLst>
              </a:tr>
              <a:tr h="17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12-Jun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Food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Online Food Order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Less essential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26567631"/>
                  </a:ext>
                </a:extLst>
              </a:tr>
              <a:tr h="17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12-Jun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Entertainment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Movie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250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Less essential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67656995"/>
                  </a:ext>
                </a:extLst>
              </a:tr>
              <a:tr h="17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22-Jun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Food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Online Food Order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150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Less essential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20460221"/>
                  </a:ext>
                </a:extLst>
              </a:tr>
              <a:tr h="17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23-Jun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Entertainment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Movie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250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Less essential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2867209"/>
                  </a:ext>
                </a:extLst>
              </a:tr>
              <a:tr h="17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25-Jun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Shopping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Tshirt and Jeans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2500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Less essential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5636094"/>
                  </a:ext>
                </a:extLst>
              </a:tr>
              <a:tr h="17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27-Jun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Entertainment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Movie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250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Less essential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57307367"/>
                  </a:ext>
                </a:extLst>
              </a:tr>
              <a:tr h="177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28-Jun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>
                          <a:effectLst/>
                        </a:rPr>
                        <a:t>Food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u="none" strike="noStrike">
                          <a:effectLst/>
                        </a:rPr>
                        <a:t>Online Food Order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200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Less essential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63388978"/>
                  </a:ext>
                </a:extLst>
              </a:tr>
              <a:tr h="177138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5200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effectLst/>
                        </a:rPr>
                        <a:t>Less essential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67300790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F7FCA288-C6E4-4844-9DD4-1AD0E58DA900}"/>
              </a:ext>
            </a:extLst>
          </p:cNvPr>
          <p:cNvSpPr/>
          <p:nvPr/>
        </p:nvSpPr>
        <p:spPr>
          <a:xfrm>
            <a:off x="5669468" y="4212952"/>
            <a:ext cx="530406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/>
              <a:t>Suggestion for Increasing Savings:</a:t>
            </a:r>
            <a:endParaRPr lang="en-US" sz="1100" dirty="0"/>
          </a:p>
          <a:p>
            <a:r>
              <a:rPr lang="en-US" sz="1100" dirty="0"/>
              <a:t>Nitin could reduce or remove expenses in the "Less Essential" category, such as: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Entertainment (Movies)</a:t>
            </a:r>
            <a:r>
              <a:rPr lang="en-US" sz="1100" dirty="0"/>
              <a:t> - ₹1,250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Reducing movie outings can lead to significant savings over time.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Food (Online Food Orders)</a:t>
            </a:r>
            <a:r>
              <a:rPr lang="en-US" sz="1100" dirty="0"/>
              <a:t> - ₹1,050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Limiting online food orders and opting for home-cooked meals can cut down costs effectively.</a:t>
            </a:r>
          </a:p>
          <a:p>
            <a:pPr>
              <a:buFont typeface="+mj-lt"/>
              <a:buAutoNum type="arabicPeriod"/>
            </a:pPr>
            <a:r>
              <a:rPr lang="en-US" sz="1100" b="1" dirty="0"/>
              <a:t>Shopping (Clothes/Shoes)</a:t>
            </a:r>
            <a:r>
              <a:rPr lang="en-US" sz="1100" dirty="0"/>
              <a:t> - ₹1,250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100" dirty="0"/>
              <a:t>Postponing non-essential shopping for clothes and shoes can further increase savings.</a:t>
            </a:r>
          </a:p>
          <a:p>
            <a:r>
              <a:rPr lang="en-US" sz="1100" dirty="0"/>
              <a:t>By focusing on these less essential expenses, Nitin could save a total of ₹3,550 in June, which could be reallocated to savings.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C92BE8E-1C32-48F0-B583-91DBDBF9C2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3251551"/>
              </p:ext>
            </p:extLst>
          </p:nvPr>
        </p:nvGraphicFramePr>
        <p:xfrm>
          <a:off x="850899" y="1701075"/>
          <a:ext cx="4687751" cy="45900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3752">
                  <a:extLst>
                    <a:ext uri="{9D8B030D-6E8A-4147-A177-3AD203B41FA5}">
                      <a16:colId xmlns:a16="http://schemas.microsoft.com/office/drawing/2014/main" val="2576335362"/>
                    </a:ext>
                  </a:extLst>
                </a:gridCol>
                <a:gridCol w="1058843">
                  <a:extLst>
                    <a:ext uri="{9D8B030D-6E8A-4147-A177-3AD203B41FA5}">
                      <a16:colId xmlns:a16="http://schemas.microsoft.com/office/drawing/2014/main" val="1061353431"/>
                    </a:ext>
                  </a:extLst>
                </a:gridCol>
                <a:gridCol w="1264290">
                  <a:extLst>
                    <a:ext uri="{9D8B030D-6E8A-4147-A177-3AD203B41FA5}">
                      <a16:colId xmlns:a16="http://schemas.microsoft.com/office/drawing/2014/main" val="408156800"/>
                    </a:ext>
                  </a:extLst>
                </a:gridCol>
                <a:gridCol w="853396">
                  <a:extLst>
                    <a:ext uri="{9D8B030D-6E8A-4147-A177-3AD203B41FA5}">
                      <a16:colId xmlns:a16="http://schemas.microsoft.com/office/drawing/2014/main" val="204857188"/>
                    </a:ext>
                  </a:extLst>
                </a:gridCol>
                <a:gridCol w="847470">
                  <a:extLst>
                    <a:ext uri="{9D8B030D-6E8A-4147-A177-3AD203B41FA5}">
                      <a16:colId xmlns:a16="http://schemas.microsoft.com/office/drawing/2014/main" val="1614537183"/>
                    </a:ext>
                  </a:extLst>
                </a:gridCol>
              </a:tblGrid>
              <a:tr h="30894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>
                          <a:effectLst/>
                        </a:rPr>
                        <a:t>Date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>
                          <a:effectLst/>
                        </a:rPr>
                        <a:t>Category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>
                          <a:effectLst/>
                        </a:rPr>
                        <a:t>Items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>
                          <a:effectLst/>
                        </a:rPr>
                        <a:t>Expense (INR)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 dirty="0">
                          <a:effectLst/>
                        </a:rPr>
                        <a:t>Essential/Less essential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61240706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Foodgrains and cereals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1,050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56127190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Oil and spices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550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68405044"/>
                  </a:ext>
                </a:extLst>
              </a:tr>
              <a:tr h="2829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Doctor and Medicine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Mother's Medicine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22544485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Ticket and Bills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Railway monthly ticket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78280722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6-Jun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Vegetables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41519938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6-Jun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Fruit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53147876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9-Jun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Bread and bakery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960601750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11-Jun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Vegetables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68086006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13-Jun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Beverages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36501364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13-Jun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Ticket and Bills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House help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1000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6277234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14-Jun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Ticket and Bills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Electricity bill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370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34598704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15-Jun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Ticket and Bills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Gas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850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60897258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15-Jun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Fruit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975279161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16-Jun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Vegetables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470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477574343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19-Jun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Miscellaneous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Sister's birthday gift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500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73530548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19-Jun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Bread and bakery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616872521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20-Jun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Food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Chips and Fries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58065339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24-Jun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Vegetables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07008113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26-Jun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Fruit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111897386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26-Jun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Bread and bakery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82151723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29-Jun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Fruit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100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643062622"/>
                  </a:ext>
                </a:extLst>
              </a:tr>
              <a:tr h="181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29-Jun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Grocery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Vegetables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270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Essential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29326094"/>
                  </a:ext>
                </a:extLst>
              </a:tr>
              <a:tr h="181731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000" b="1" u="none" strike="noStrike">
                          <a:effectLst/>
                        </a:rPr>
                        <a:t>TOTAL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u="none" strike="noStrike">
                          <a:effectLst/>
                        </a:rPr>
                        <a:t>8360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u="none" strike="noStrike" dirty="0">
                          <a:effectLst/>
                        </a:rPr>
                        <a:t>Essential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632780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0828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IN" dirty="0"/>
              <a:t>Expense Analysis for Nitin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A90E56E-77E2-4A14-9EF7-61DC437F0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99" y="133350"/>
            <a:ext cx="11665077" cy="672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532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357351_Win32.potx" id="{80F03410-3B38-45A0-935B-4BE6FE1E6CFD}" vid="{B74EBAAB-C1F2-42E7-A669-BC3A21FA62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 modernist presentation</Template>
  <TotalTime>469</TotalTime>
  <Words>1571</Words>
  <Application>Microsoft Office PowerPoint</Application>
  <PresentationFormat>Widescreen</PresentationFormat>
  <Paragraphs>661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Black</vt:lpstr>
      <vt:lpstr>Avenir Next LT Pro</vt:lpstr>
      <vt:lpstr>Calibri</vt:lpstr>
      <vt:lpstr>Verdana</vt:lpstr>
      <vt:lpstr>Office Theme</vt:lpstr>
      <vt:lpstr>Expense Analysis for Nitin</vt:lpstr>
      <vt:lpstr>Problem statement</vt:lpstr>
      <vt:lpstr>objective</vt:lpstr>
      <vt:lpstr>Total Expenses Breakdown for June(part 1 data)</vt:lpstr>
      <vt:lpstr>Entertainment, Tickets and bills and Shopping Expenses</vt:lpstr>
      <vt:lpstr>Number of times Nitin spent on different items on each category</vt:lpstr>
      <vt:lpstr>The amount is spent on each item of the categories with the highest and 2nd highest expense amount </vt:lpstr>
      <vt:lpstr>Category comparison to identify less essential spending.</vt:lpstr>
      <vt:lpstr>PowerPoint Presentation</vt:lpstr>
      <vt:lpstr>Month-wise trend of expenses of last 6 months (part 2 data)</vt:lpstr>
      <vt:lpstr>Visual representation of expenses against different categories</vt:lpstr>
      <vt:lpstr>Month-wise expense of each category </vt:lpstr>
      <vt:lpstr>Amount spent in each month against different items of Entertainment, Food, and Shopping categories</vt:lpstr>
      <vt:lpstr>PowerPoint Presentation</vt:lpstr>
      <vt:lpstr>Based on the last 6 months expense data provided</vt:lpstr>
      <vt:lpstr>Recommendations for Increasing Savings: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Expense Analysis for Nitin</dc:title>
  <dc:creator>deep de</dc:creator>
  <cp:lastModifiedBy>user</cp:lastModifiedBy>
  <cp:revision>20</cp:revision>
  <dcterms:created xsi:type="dcterms:W3CDTF">2024-09-22T18:36:58Z</dcterms:created>
  <dcterms:modified xsi:type="dcterms:W3CDTF">2024-10-18T07:56:32Z</dcterms:modified>
</cp:coreProperties>
</file>